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70" r:id="rId6"/>
    <p:sldId id="271" r:id="rId7"/>
    <p:sldId id="273" r:id="rId8"/>
    <p:sldId id="274" r:id="rId9"/>
    <p:sldId id="275" r:id="rId10"/>
    <p:sldId id="276" r:id="rId11"/>
    <p:sldId id="277" r:id="rId12"/>
    <p:sldId id="278" r:id="rId13"/>
    <p:sldId id="279" r:id="rId14"/>
    <p:sldId id="280" r:id="rId15"/>
    <p:sldId id="267" r:id="rId16"/>
    <p:sldId id="281" r:id="rId17"/>
    <p:sldId id="282" r:id="rId18"/>
    <p:sldId id="283" r:id="rId19"/>
    <p:sldId id="284" r:id="rId20"/>
    <p:sldId id="285" r:id="rId21"/>
    <p:sldId id="265" r:id="rId22"/>
    <p:sldId id="266"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85A"/>
    <a:srgbClr val="ABD68B"/>
    <a:srgbClr val="D9AD84"/>
    <a:srgbClr val="F06E39"/>
    <a:srgbClr val="E03E3E"/>
    <a:srgbClr val="76BDE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6" autoAdjust="0"/>
    <p:restoredTop sz="94621" autoAdjust="0"/>
  </p:normalViewPr>
  <p:slideViewPr>
    <p:cSldViewPr snapToGrid="0" snapToObjects="1">
      <p:cViewPr>
        <p:scale>
          <a:sx n="121" d="100"/>
          <a:sy n="121" d="100"/>
        </p:scale>
        <p:origin x="346" y="53"/>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Reeks 1</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strRef>
              <c:f>Blad1!$A$2:$A$5</c:f>
              <c:strCache>
                <c:ptCount val="4"/>
                <c:pt idx="0">
                  <c:v>overeenkomsten tussen Nederlandse ouders</c:v>
                </c:pt>
                <c:pt idx="1">
                  <c:v>overeenkomsten Turkse en Marrokaanse ouders</c:v>
                </c:pt>
                <c:pt idx="2">
                  <c:v>overeenkomsten Nederlandse en Antilliaanse ouders</c:v>
                </c:pt>
                <c:pt idx="3">
                  <c:v>overeenkomsten nederlandse en Marrokaanse ouders</c:v>
                </c:pt>
              </c:strCache>
            </c:strRef>
          </c:cat>
          <c:val>
            <c:numRef>
              <c:f>Blad1!$B$2:$B$5</c:f>
              <c:numCache>
                <c:formatCode>General</c:formatCode>
                <c:ptCount val="4"/>
                <c:pt idx="0">
                  <c:v>96</c:v>
                </c:pt>
                <c:pt idx="1">
                  <c:v>94</c:v>
                </c:pt>
                <c:pt idx="2">
                  <c:v>96</c:v>
                </c:pt>
                <c:pt idx="3">
                  <c:v>94</c:v>
                </c:pt>
              </c:numCache>
            </c:numRef>
          </c:val>
          <c:extLst xmlns:c16r2="http://schemas.microsoft.com/office/drawing/2015/06/chart">
            <c:ext xmlns:c16="http://schemas.microsoft.com/office/drawing/2014/chart" uri="{C3380CC4-5D6E-409C-BE32-E72D297353CC}">
              <c16:uniqueId val="{00000000-A92E-4C23-B407-982BD7EEAE68}"/>
            </c:ext>
          </c:extLst>
        </c:ser>
        <c:dLbls>
          <c:showLegendKey val="0"/>
          <c:showVal val="1"/>
          <c:showCatName val="0"/>
          <c:showSerName val="0"/>
          <c:showPercent val="0"/>
          <c:showBubbleSize val="0"/>
        </c:dLbls>
        <c:gapWidth val="150"/>
        <c:axId val="772637872"/>
        <c:axId val="575970416"/>
      </c:barChart>
      <c:catAx>
        <c:axId val="77263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575970416"/>
        <c:crosses val="autoZero"/>
        <c:auto val="1"/>
        <c:lblAlgn val="ctr"/>
        <c:lblOffset val="100"/>
        <c:noMultiLvlLbl val="0"/>
      </c:catAx>
      <c:valAx>
        <c:axId val="575970416"/>
        <c:scaling>
          <c:orientation val="minMax"/>
          <c:min val="0"/>
        </c:scaling>
        <c:delete val="0"/>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772637872"/>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62862A-A677-804C-AB13-E0430B083E04}" type="datetimeFigureOut">
              <a:rPr lang="en-US" smtClean="0"/>
              <a:pPr/>
              <a:t>2/28/2017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1E1978-43D4-D848-9833-9D01B3269D5F}" type="slidenum">
              <a:rPr lang="en-US" smtClean="0"/>
              <a:pPr/>
              <a:t>‹nr.›</a:t>
            </a:fld>
            <a:endParaRPr lang="en-US"/>
          </a:p>
        </p:txBody>
      </p:sp>
    </p:spTree>
    <p:extLst>
      <p:ext uri="{BB962C8B-B14F-4D97-AF65-F5344CB8AC3E}">
        <p14:creationId xmlns:p14="http://schemas.microsoft.com/office/powerpoint/2010/main" val="3105532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a:t>
            </a:r>
            <a:r>
              <a:rPr lang="nl-NL" baseline="0" dirty="0" smtClean="0"/>
              <a:t> kind doorloopt zijn levensweg samen met zijn ouders. De professionals voegen in, lopen een stukje mee en voegen dan weer uit. Als je als professional echt iets wil veranderen in het leven van een kind, moet je dus samenwerken met de ouders. Zeker als het gaat om gezonde leefstijl. </a:t>
            </a:r>
            <a:endParaRPr lang="nl-NL" dirty="0"/>
          </a:p>
        </p:txBody>
      </p:sp>
      <p:sp>
        <p:nvSpPr>
          <p:cNvPr id="4" name="Tijdelijke aanduiding voor dianummer 3"/>
          <p:cNvSpPr>
            <a:spLocks noGrp="1"/>
          </p:cNvSpPr>
          <p:nvPr>
            <p:ph type="sldNum" sz="quarter" idx="10"/>
          </p:nvPr>
        </p:nvSpPr>
        <p:spPr/>
        <p:txBody>
          <a:bodyPr/>
          <a:lstStyle/>
          <a:p>
            <a:fld id="{C01E1978-43D4-D848-9833-9D01B3269D5F}" type="slidenum">
              <a:rPr lang="en-US" smtClean="0"/>
              <a:pPr/>
              <a:t>3</a:t>
            </a:fld>
            <a:endParaRPr lang="en-US"/>
          </a:p>
        </p:txBody>
      </p:sp>
    </p:spTree>
    <p:extLst>
      <p:ext uri="{BB962C8B-B14F-4D97-AF65-F5344CB8AC3E}">
        <p14:creationId xmlns:p14="http://schemas.microsoft.com/office/powerpoint/2010/main" val="3902255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smtClean="0"/>
              <a:t>Vier de successen, juist ook</a:t>
            </a:r>
            <a:r>
              <a:rPr lang="nl-NL" baseline="0" dirty="0" smtClean="0"/>
              <a:t> de kleine successen!</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C01E1978-43D4-D848-9833-9D01B3269D5F}" type="slidenum">
              <a:rPr lang="en-US" smtClean="0"/>
              <a:pPr/>
              <a:t>16</a:t>
            </a:fld>
            <a:endParaRPr lang="en-US"/>
          </a:p>
        </p:txBody>
      </p:sp>
    </p:spTree>
    <p:extLst>
      <p:ext uri="{BB962C8B-B14F-4D97-AF65-F5344CB8AC3E}">
        <p14:creationId xmlns:p14="http://schemas.microsoft.com/office/powerpoint/2010/main" val="206164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smtClean="0"/>
              <a:t>Judy Mesman heeft onderzoek gedaan naar de opvattingen</a:t>
            </a:r>
            <a:r>
              <a:rPr lang="nl-NL" baseline="0" dirty="0" smtClean="0"/>
              <a:t> van ouders over opvoeden. </a:t>
            </a:r>
            <a:r>
              <a:rPr lang="nl-NL" dirty="0" smtClean="0"/>
              <a:t>De opvattingen van ouders over opvoeden komen in vrijwel</a:t>
            </a:r>
            <a:r>
              <a:rPr lang="nl-NL" baseline="0" dirty="0" smtClean="0"/>
              <a:t> alle culturen overeen. Ouders weten wat belangrijk is in de opvoeding en wat goed opvoeden is.</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C01E1978-43D4-D848-9833-9D01B3269D5F}" type="slidenum">
              <a:rPr lang="en-US" smtClean="0"/>
              <a:pPr/>
              <a:t>5</a:t>
            </a:fld>
            <a:endParaRPr lang="en-US"/>
          </a:p>
        </p:txBody>
      </p:sp>
    </p:spTree>
    <p:extLst>
      <p:ext uri="{BB962C8B-B14F-4D97-AF65-F5344CB8AC3E}">
        <p14:creationId xmlns:p14="http://schemas.microsoft.com/office/powerpoint/2010/main" val="3780698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smtClean="0"/>
              <a:t>Dat</a:t>
            </a:r>
            <a:r>
              <a:rPr lang="nl-NL" baseline="0" dirty="0" smtClean="0"/>
              <a:t> ouders toch niet altijd doen wat ze weten dat goed is, heeft vooral te maken met stress.</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C01E1978-43D4-D848-9833-9D01B3269D5F}" type="slidenum">
              <a:rPr lang="en-US" smtClean="0"/>
              <a:pPr/>
              <a:t>6</a:t>
            </a:fld>
            <a:endParaRPr lang="en-US"/>
          </a:p>
        </p:txBody>
      </p:sp>
    </p:spTree>
    <p:extLst>
      <p:ext uri="{BB962C8B-B14F-4D97-AF65-F5344CB8AC3E}">
        <p14:creationId xmlns:p14="http://schemas.microsoft.com/office/powerpoint/2010/main" val="2813589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smtClean="0"/>
              <a:t>Als het allemaal goed gaat met je kind, kom je als ouder allerlei </a:t>
            </a:r>
            <a:r>
              <a:rPr lang="nl-NL" baseline="0" dirty="0" smtClean="0"/>
              <a:t>professionals tegen op de levensweg van je kind (profs in het midden), maar als het niet zo goed gaat… kom je er nog veel meer tegen. Dit levert voor ouders stress op. Daarnaast spelen er nog allerlei factoren bij ouders, zoals werk, mantelzorg, financiën, echtscheiding, etc.</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C01E1978-43D4-D848-9833-9D01B3269D5F}" type="slidenum">
              <a:rPr lang="en-US" smtClean="0"/>
              <a:pPr/>
              <a:t>7</a:t>
            </a:fld>
            <a:endParaRPr lang="en-US"/>
          </a:p>
        </p:txBody>
      </p:sp>
    </p:spTree>
    <p:extLst>
      <p:ext uri="{BB962C8B-B14F-4D97-AF65-F5344CB8AC3E}">
        <p14:creationId xmlns:p14="http://schemas.microsoft.com/office/powerpoint/2010/main" val="3440588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smtClean="0"/>
              <a:t>Als we ouders alleen vertellen wat ze moeten doen (terwijl ze dat eigenlijk vaak al weten)…. Voegen</a:t>
            </a:r>
            <a:r>
              <a:rPr lang="nl-NL" baseline="0" dirty="0" smtClean="0"/>
              <a:t> we misschien wel meer stress toe.</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C01E1978-43D4-D848-9833-9D01B3269D5F}" type="slidenum">
              <a:rPr lang="en-US" smtClean="0"/>
              <a:pPr/>
              <a:t>9</a:t>
            </a:fld>
            <a:endParaRPr lang="en-US"/>
          </a:p>
        </p:txBody>
      </p:sp>
    </p:spTree>
    <p:extLst>
      <p:ext uri="{BB962C8B-B14F-4D97-AF65-F5344CB8AC3E}">
        <p14:creationId xmlns:p14="http://schemas.microsoft.com/office/powerpoint/2010/main" val="3618836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smtClean="0"/>
              <a:t>We kunnen niet alle stress wegnemen… maar</a:t>
            </a:r>
            <a:r>
              <a:rPr lang="nl-NL" baseline="0" dirty="0" smtClean="0"/>
              <a:t> wel zorgen dat er geen schepje bovenop komt. We moeten dus niet alleen informeren en ouders vertellen ‘hoe ze het eigenlijk zouden moeten doen’ als we gezonde keuzes normaal willen maken, maar werken aan partnerschap met ouders.</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C01E1978-43D4-D848-9833-9D01B3269D5F}" type="slidenum">
              <a:rPr lang="en-US" smtClean="0"/>
              <a:pPr/>
              <a:t>10</a:t>
            </a:fld>
            <a:endParaRPr lang="en-US"/>
          </a:p>
        </p:txBody>
      </p:sp>
    </p:spTree>
    <p:extLst>
      <p:ext uri="{BB962C8B-B14F-4D97-AF65-F5344CB8AC3E}">
        <p14:creationId xmlns:p14="http://schemas.microsoft.com/office/powerpoint/2010/main" val="178335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baseline="0" dirty="0" smtClean="0"/>
              <a:t>Ga samen van start. Als je iets gaat bedenken voor ouders en ze daarbij wilt ‘betrekken’ of wilt dat ze gaan ‘participeren’ in wat jij voor ze bedacht hebt, is er geen gelijkwaardigheid. Ga vanaf het begin met ouders in gesprek. Of het nu gaat om de JOGG-aanpak in de gemeente, de Gezonde School-aanpak op school, of een individuele ouder van een kind met overgewicht. Wat vindt deze ouder belangrijk als het gaat om de gezondheid van zijn kind? Wat zijn wensen en mogelijkheden? Luister goed, wees nieuwsgierig naar wat de ouder bezighoudt, maak contact en verbinding! </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C01E1978-43D4-D848-9833-9D01B3269D5F}" type="slidenum">
              <a:rPr lang="en-US" smtClean="0"/>
              <a:pPr/>
              <a:t>12</a:t>
            </a:fld>
            <a:endParaRPr lang="en-US"/>
          </a:p>
        </p:txBody>
      </p:sp>
    </p:spTree>
    <p:extLst>
      <p:ext uri="{BB962C8B-B14F-4D97-AF65-F5344CB8AC3E}">
        <p14:creationId xmlns:p14="http://schemas.microsoft.com/office/powerpoint/2010/main" val="3467811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smtClean="0"/>
              <a:t>Partnerschap is altijd vrijwillig. Je</a:t>
            </a:r>
            <a:r>
              <a:rPr lang="nl-NL" baseline="0" dirty="0" smtClean="0"/>
              <a:t> kunt het niet opleggen. Het gaat dus om verleiden, inspireren en motiveren. Ontspanning bieden.</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C01E1978-43D4-D848-9833-9D01B3269D5F}" type="slidenum">
              <a:rPr lang="en-US" smtClean="0"/>
              <a:pPr/>
              <a:t>13</a:t>
            </a:fld>
            <a:endParaRPr lang="en-US"/>
          </a:p>
        </p:txBody>
      </p:sp>
    </p:spTree>
    <p:extLst>
      <p:ext uri="{BB962C8B-B14F-4D97-AF65-F5344CB8AC3E}">
        <p14:creationId xmlns:p14="http://schemas.microsoft.com/office/powerpoint/2010/main" val="86563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smtClean="0"/>
              <a:t>Ouder is expert van het kind en eerstverantwoordelijk voor de opvoeding, professionals</a:t>
            </a:r>
            <a:r>
              <a:rPr lang="nl-NL" baseline="0" dirty="0" smtClean="0"/>
              <a:t> weet veel van… Hoe versterken we elkaar rondom het kind? Op de weg zijn veel meer mensen, vrienden, familie, buren, vrijwilligers, allerlei professionals… Wat kun jij doen en wat kan ik doen?</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C01E1978-43D4-D848-9833-9D01B3269D5F}" type="slidenum">
              <a:rPr lang="en-US" smtClean="0"/>
              <a:pPr/>
              <a:t>15</a:t>
            </a:fld>
            <a:endParaRPr lang="en-US"/>
          </a:p>
        </p:txBody>
      </p:sp>
    </p:spTree>
    <p:extLst>
      <p:ext uri="{BB962C8B-B14F-4D97-AF65-F5344CB8AC3E}">
        <p14:creationId xmlns:p14="http://schemas.microsoft.com/office/powerpoint/2010/main" val="273527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ege dia">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1026" name="Picture 2" descr="C:\Users\khendrikse\AppData\Local\Microsoft\Windows\Temporary Internet Files\Content.Outlook\51Y8F4D1\infographic2 (2).jpg"/>
          <p:cNvPicPr>
            <a:picLocks noChangeAspect="1" noChangeArrowheads="1"/>
          </p:cNvPicPr>
          <p:nvPr userDrawn="1"/>
        </p:nvPicPr>
        <p:blipFill>
          <a:blip r:embed="rId2"/>
          <a:srcRect/>
          <a:stretch>
            <a:fillRect/>
          </a:stretch>
        </p:blipFill>
        <p:spPr bwMode="auto">
          <a:xfrm>
            <a:off x="0" y="230886"/>
            <a:ext cx="9144000" cy="4681728"/>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2050" name="Picture 2" descr="C:\Users\khendrikse\AppData\Local\Microsoft\Windows\Temporary Internet Files\Content.Outlook\51Y8F4D1\infographic1 (2).jpg"/>
          <p:cNvPicPr>
            <a:picLocks noChangeAspect="1" noChangeArrowheads="1"/>
          </p:cNvPicPr>
          <p:nvPr userDrawn="1"/>
        </p:nvPicPr>
        <p:blipFill>
          <a:blip r:embed="rId2"/>
          <a:srcRect/>
          <a:stretch>
            <a:fillRect/>
          </a:stretch>
        </p:blipFill>
        <p:spPr bwMode="auto">
          <a:xfrm>
            <a:off x="1037039" y="0"/>
            <a:ext cx="7069922" cy="5143500"/>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uwe dia">
    <p:bg>
      <p:bgPr>
        <a:solidFill>
          <a:srgbClr val="76BDE4"/>
        </a:solidFill>
        <a:effectLst/>
      </p:bgPr>
    </p:bg>
    <p:spTree>
      <p:nvGrpSpPr>
        <p:cNvPr id="1" name=""/>
        <p:cNvGrpSpPr/>
        <p:nvPr/>
      </p:nvGrpSpPr>
      <p:grpSpPr>
        <a:xfrm>
          <a:off x="0" y="0"/>
          <a:ext cx="0" cy="0"/>
          <a:chOff x="0" y="0"/>
          <a:chExt cx="0" cy="0"/>
        </a:xfrm>
      </p:grpSpPr>
      <p:sp>
        <p:nvSpPr>
          <p:cNvPr id="4" name="Titel 4"/>
          <p:cNvSpPr>
            <a:spLocks noGrp="1"/>
          </p:cNvSpPr>
          <p:nvPr>
            <p:ph type="title" hasCustomPrompt="1"/>
          </p:nvPr>
        </p:nvSpPr>
        <p:spPr>
          <a:xfrm>
            <a:off x="888275" y="1658983"/>
            <a:ext cx="7317182" cy="1108908"/>
          </a:xfrm>
          <a:prstGeom prst="rect">
            <a:avLst/>
          </a:prstGeom>
        </p:spPr>
        <p:txBody>
          <a:bodyPr>
            <a:normAutofit/>
          </a:bodyPr>
          <a:lstStyle>
            <a:lvl1pPr>
              <a:defRPr sz="3600" b="1">
                <a:latin typeface="HouschkaAltBold"/>
              </a:defRPr>
            </a:lvl1pPr>
          </a:lstStyle>
          <a:p>
            <a:r>
              <a:rPr lang="nl-NL" dirty="0" smtClean="0"/>
              <a:t>klik om de stijl te bewerken</a:t>
            </a:r>
            <a:endParaRPr lang="nl-NL" dirty="0"/>
          </a:p>
        </p:txBody>
      </p:sp>
      <p:pic>
        <p:nvPicPr>
          <p:cNvPr id="5" name="Afbeelding 4" descr="JUST-JOGG-Logo-zwart.png"/>
          <p:cNvPicPr>
            <a:picLocks noChangeAspect="1"/>
          </p:cNvPicPr>
          <p:nvPr userDrawn="1"/>
        </p:nvPicPr>
        <p:blipFill>
          <a:blip r:embed="rId2"/>
          <a:stretch>
            <a:fillRect/>
          </a:stretch>
        </p:blipFill>
        <p:spPr>
          <a:xfrm>
            <a:off x="3987874" y="4462199"/>
            <a:ext cx="1116000" cy="328600"/>
          </a:xfrm>
          <a:prstGeom prst="rect">
            <a:avLst/>
          </a:prstGeom>
        </p:spPr>
      </p:pic>
    </p:spTree>
    <p:extLst>
      <p:ext uri="{BB962C8B-B14F-4D97-AF65-F5344CB8AC3E}">
        <p14:creationId xmlns:p14="http://schemas.microsoft.com/office/powerpoint/2010/main" val="511484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Rode dia">
    <p:bg>
      <p:bgPr>
        <a:solidFill>
          <a:srgbClr val="E03E3E"/>
        </a:solidFill>
        <a:effectLst/>
      </p:bgPr>
    </p:bg>
    <p:spTree>
      <p:nvGrpSpPr>
        <p:cNvPr id="1" name=""/>
        <p:cNvGrpSpPr/>
        <p:nvPr/>
      </p:nvGrpSpPr>
      <p:grpSpPr>
        <a:xfrm>
          <a:off x="0" y="0"/>
          <a:ext cx="0" cy="0"/>
          <a:chOff x="0" y="0"/>
          <a:chExt cx="0" cy="0"/>
        </a:xfrm>
      </p:grpSpPr>
      <p:sp>
        <p:nvSpPr>
          <p:cNvPr id="4" name="Titel 4"/>
          <p:cNvSpPr>
            <a:spLocks noGrp="1"/>
          </p:cNvSpPr>
          <p:nvPr>
            <p:ph type="title" hasCustomPrompt="1"/>
          </p:nvPr>
        </p:nvSpPr>
        <p:spPr>
          <a:xfrm>
            <a:off x="888275" y="1658983"/>
            <a:ext cx="7317182" cy="1108908"/>
          </a:xfrm>
          <a:prstGeom prst="rect">
            <a:avLst/>
          </a:prstGeom>
        </p:spPr>
        <p:txBody>
          <a:bodyPr>
            <a:normAutofit/>
          </a:bodyPr>
          <a:lstStyle>
            <a:lvl1pPr>
              <a:defRPr sz="3600" b="1">
                <a:latin typeface="HouschkaAltBold"/>
              </a:defRPr>
            </a:lvl1pPr>
          </a:lstStyle>
          <a:p>
            <a:r>
              <a:rPr lang="nl-NL" dirty="0" smtClean="0"/>
              <a:t>klik om de stijl te bewerken</a:t>
            </a:r>
            <a:endParaRPr lang="nl-NL" dirty="0"/>
          </a:p>
        </p:txBody>
      </p:sp>
      <p:pic>
        <p:nvPicPr>
          <p:cNvPr id="6" name="Afbeelding 5" descr="JUST-JOGG-Logo-zwart.png"/>
          <p:cNvPicPr>
            <a:picLocks noChangeAspect="1"/>
          </p:cNvPicPr>
          <p:nvPr userDrawn="1"/>
        </p:nvPicPr>
        <p:blipFill>
          <a:blip r:embed="rId2"/>
          <a:stretch>
            <a:fillRect/>
          </a:stretch>
        </p:blipFill>
        <p:spPr>
          <a:xfrm>
            <a:off x="3987874" y="4462199"/>
            <a:ext cx="1116000" cy="328600"/>
          </a:xfrm>
          <a:prstGeom prst="rect">
            <a:avLst/>
          </a:prstGeom>
        </p:spPr>
      </p:pic>
    </p:spTree>
    <p:extLst>
      <p:ext uri="{BB962C8B-B14F-4D97-AF65-F5344CB8AC3E}">
        <p14:creationId xmlns:p14="http://schemas.microsoft.com/office/powerpoint/2010/main" val="434247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Oranje dia">
    <p:bg>
      <p:bgPr>
        <a:solidFill>
          <a:srgbClr val="F06E39"/>
        </a:solidFill>
        <a:effectLst/>
      </p:bgPr>
    </p:bg>
    <p:spTree>
      <p:nvGrpSpPr>
        <p:cNvPr id="1" name=""/>
        <p:cNvGrpSpPr/>
        <p:nvPr/>
      </p:nvGrpSpPr>
      <p:grpSpPr>
        <a:xfrm>
          <a:off x="0" y="0"/>
          <a:ext cx="0" cy="0"/>
          <a:chOff x="0" y="0"/>
          <a:chExt cx="0" cy="0"/>
        </a:xfrm>
      </p:grpSpPr>
      <p:sp>
        <p:nvSpPr>
          <p:cNvPr id="5" name="Titel 4"/>
          <p:cNvSpPr>
            <a:spLocks noGrp="1"/>
          </p:cNvSpPr>
          <p:nvPr>
            <p:ph type="title" hasCustomPrompt="1"/>
          </p:nvPr>
        </p:nvSpPr>
        <p:spPr>
          <a:xfrm>
            <a:off x="888275" y="1658983"/>
            <a:ext cx="7317182" cy="1108908"/>
          </a:xfrm>
          <a:prstGeom prst="rect">
            <a:avLst/>
          </a:prstGeom>
        </p:spPr>
        <p:txBody>
          <a:bodyPr>
            <a:normAutofit/>
          </a:bodyPr>
          <a:lstStyle>
            <a:lvl1pPr>
              <a:defRPr sz="3600" b="1">
                <a:latin typeface="HouschkaAltBold"/>
              </a:defRPr>
            </a:lvl1pPr>
          </a:lstStyle>
          <a:p>
            <a:r>
              <a:rPr lang="nl-NL" dirty="0" smtClean="0"/>
              <a:t>klik om de stijl te bewerken</a:t>
            </a:r>
            <a:endParaRPr lang="nl-NL" dirty="0"/>
          </a:p>
        </p:txBody>
      </p:sp>
      <p:pic>
        <p:nvPicPr>
          <p:cNvPr id="6" name="Afbeelding 5" descr="JUST-JOGG-Logo-zwart.png"/>
          <p:cNvPicPr>
            <a:picLocks noChangeAspect="1"/>
          </p:cNvPicPr>
          <p:nvPr userDrawn="1"/>
        </p:nvPicPr>
        <p:blipFill>
          <a:blip r:embed="rId2"/>
          <a:stretch>
            <a:fillRect/>
          </a:stretch>
        </p:blipFill>
        <p:spPr>
          <a:xfrm>
            <a:off x="3987874" y="4462199"/>
            <a:ext cx="1116000" cy="328600"/>
          </a:xfrm>
          <a:prstGeom prst="rect">
            <a:avLst/>
          </a:prstGeom>
        </p:spPr>
      </p:pic>
    </p:spTree>
    <p:extLst>
      <p:ext uri="{BB962C8B-B14F-4D97-AF65-F5344CB8AC3E}">
        <p14:creationId xmlns:p14="http://schemas.microsoft.com/office/powerpoint/2010/main" val="582548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ruine dia">
    <p:bg>
      <p:bgPr>
        <a:solidFill>
          <a:srgbClr val="D9AD84"/>
        </a:solidFill>
        <a:effectLst/>
      </p:bgPr>
    </p:bg>
    <p:spTree>
      <p:nvGrpSpPr>
        <p:cNvPr id="1" name=""/>
        <p:cNvGrpSpPr/>
        <p:nvPr/>
      </p:nvGrpSpPr>
      <p:grpSpPr>
        <a:xfrm>
          <a:off x="0" y="0"/>
          <a:ext cx="0" cy="0"/>
          <a:chOff x="0" y="0"/>
          <a:chExt cx="0" cy="0"/>
        </a:xfrm>
      </p:grpSpPr>
      <p:sp>
        <p:nvSpPr>
          <p:cNvPr id="5" name="Titel 4"/>
          <p:cNvSpPr>
            <a:spLocks noGrp="1"/>
          </p:cNvSpPr>
          <p:nvPr>
            <p:ph type="title" hasCustomPrompt="1"/>
          </p:nvPr>
        </p:nvSpPr>
        <p:spPr>
          <a:xfrm>
            <a:off x="888275" y="1658983"/>
            <a:ext cx="7317182" cy="1108908"/>
          </a:xfrm>
          <a:prstGeom prst="rect">
            <a:avLst/>
          </a:prstGeom>
        </p:spPr>
        <p:txBody>
          <a:bodyPr>
            <a:normAutofit/>
          </a:bodyPr>
          <a:lstStyle>
            <a:lvl1pPr>
              <a:defRPr sz="3600" b="1">
                <a:latin typeface="HouschkaAltBold"/>
              </a:defRPr>
            </a:lvl1pPr>
          </a:lstStyle>
          <a:p>
            <a:r>
              <a:rPr lang="nl-NL" dirty="0" smtClean="0"/>
              <a:t>klik om de stijl te bewerken</a:t>
            </a:r>
            <a:endParaRPr lang="nl-NL" dirty="0"/>
          </a:p>
        </p:txBody>
      </p:sp>
      <p:pic>
        <p:nvPicPr>
          <p:cNvPr id="6" name="Afbeelding 5" descr="JUST-JOGG-Logo-zwart.png"/>
          <p:cNvPicPr>
            <a:picLocks noChangeAspect="1"/>
          </p:cNvPicPr>
          <p:nvPr userDrawn="1"/>
        </p:nvPicPr>
        <p:blipFill>
          <a:blip r:embed="rId2"/>
          <a:stretch>
            <a:fillRect/>
          </a:stretch>
        </p:blipFill>
        <p:spPr>
          <a:xfrm>
            <a:off x="3987874" y="4462199"/>
            <a:ext cx="1116000" cy="328600"/>
          </a:xfrm>
          <a:prstGeom prst="rect">
            <a:avLst/>
          </a:prstGeom>
        </p:spPr>
      </p:pic>
    </p:spTree>
    <p:extLst>
      <p:ext uri="{BB962C8B-B14F-4D97-AF65-F5344CB8AC3E}">
        <p14:creationId xmlns:p14="http://schemas.microsoft.com/office/powerpoint/2010/main" val="68774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Groene dia">
    <p:bg>
      <p:bgPr>
        <a:solidFill>
          <a:srgbClr val="ABD68B"/>
        </a:solidFill>
        <a:effectLst/>
      </p:bgPr>
    </p:bg>
    <p:spTree>
      <p:nvGrpSpPr>
        <p:cNvPr id="1" name=""/>
        <p:cNvGrpSpPr/>
        <p:nvPr/>
      </p:nvGrpSpPr>
      <p:grpSpPr>
        <a:xfrm>
          <a:off x="0" y="0"/>
          <a:ext cx="0" cy="0"/>
          <a:chOff x="0" y="0"/>
          <a:chExt cx="0" cy="0"/>
        </a:xfrm>
      </p:grpSpPr>
      <p:sp>
        <p:nvSpPr>
          <p:cNvPr id="6" name="Titel 4"/>
          <p:cNvSpPr>
            <a:spLocks noGrp="1"/>
          </p:cNvSpPr>
          <p:nvPr>
            <p:ph type="title" hasCustomPrompt="1"/>
          </p:nvPr>
        </p:nvSpPr>
        <p:spPr>
          <a:xfrm>
            <a:off x="888275" y="1658983"/>
            <a:ext cx="7317182" cy="1108908"/>
          </a:xfrm>
          <a:prstGeom prst="rect">
            <a:avLst/>
          </a:prstGeom>
        </p:spPr>
        <p:txBody>
          <a:bodyPr>
            <a:normAutofit/>
          </a:bodyPr>
          <a:lstStyle>
            <a:lvl1pPr>
              <a:defRPr sz="3600" b="1">
                <a:latin typeface="HouschkaAltBold"/>
              </a:defRPr>
            </a:lvl1pPr>
          </a:lstStyle>
          <a:p>
            <a:r>
              <a:rPr lang="nl-NL" dirty="0" smtClean="0"/>
              <a:t>klik om de stijl te bewerken</a:t>
            </a:r>
            <a:endParaRPr lang="nl-NL" dirty="0"/>
          </a:p>
        </p:txBody>
      </p:sp>
      <p:pic>
        <p:nvPicPr>
          <p:cNvPr id="5" name="Afbeelding 4" descr="JUST-JOGG-Logo-zwart.png"/>
          <p:cNvPicPr>
            <a:picLocks noChangeAspect="1"/>
          </p:cNvPicPr>
          <p:nvPr userDrawn="1"/>
        </p:nvPicPr>
        <p:blipFill>
          <a:blip r:embed="rId2"/>
          <a:stretch>
            <a:fillRect/>
          </a:stretch>
        </p:blipFill>
        <p:spPr>
          <a:xfrm>
            <a:off x="3987874" y="4462199"/>
            <a:ext cx="1116000" cy="328600"/>
          </a:xfrm>
          <a:prstGeom prst="rect">
            <a:avLst/>
          </a:prstGeom>
        </p:spPr>
      </p:pic>
    </p:spTree>
    <p:extLst>
      <p:ext uri="{BB962C8B-B14F-4D97-AF65-F5344CB8AC3E}">
        <p14:creationId xmlns:p14="http://schemas.microsoft.com/office/powerpoint/2010/main" val="900535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Gele dia">
    <p:bg>
      <p:bgPr>
        <a:solidFill>
          <a:srgbClr val="F9C85A"/>
        </a:solidFill>
        <a:effectLst/>
      </p:bgPr>
    </p:bg>
    <p:spTree>
      <p:nvGrpSpPr>
        <p:cNvPr id="1" name=""/>
        <p:cNvGrpSpPr/>
        <p:nvPr/>
      </p:nvGrpSpPr>
      <p:grpSpPr>
        <a:xfrm>
          <a:off x="0" y="0"/>
          <a:ext cx="0" cy="0"/>
          <a:chOff x="0" y="0"/>
          <a:chExt cx="0" cy="0"/>
        </a:xfrm>
      </p:grpSpPr>
      <p:sp>
        <p:nvSpPr>
          <p:cNvPr id="6" name="Titel 4"/>
          <p:cNvSpPr>
            <a:spLocks noGrp="1"/>
          </p:cNvSpPr>
          <p:nvPr>
            <p:ph type="title" hasCustomPrompt="1"/>
          </p:nvPr>
        </p:nvSpPr>
        <p:spPr>
          <a:xfrm>
            <a:off x="888275" y="1658983"/>
            <a:ext cx="7317182" cy="1108908"/>
          </a:xfrm>
          <a:prstGeom prst="rect">
            <a:avLst/>
          </a:prstGeom>
        </p:spPr>
        <p:txBody>
          <a:bodyPr>
            <a:normAutofit/>
          </a:bodyPr>
          <a:lstStyle>
            <a:lvl1pPr>
              <a:defRPr sz="3600" b="1">
                <a:latin typeface="HouschkaAltBold"/>
              </a:defRPr>
            </a:lvl1pPr>
          </a:lstStyle>
          <a:p>
            <a:r>
              <a:rPr lang="nl-NL" dirty="0" smtClean="0"/>
              <a:t>klik om de stijl te bewerken</a:t>
            </a:r>
            <a:endParaRPr lang="nl-NL" dirty="0"/>
          </a:p>
        </p:txBody>
      </p:sp>
      <p:pic>
        <p:nvPicPr>
          <p:cNvPr id="5" name="Afbeelding 4" descr="JUST-JOGG-Logo-zwart.png"/>
          <p:cNvPicPr>
            <a:picLocks noChangeAspect="1"/>
          </p:cNvPicPr>
          <p:nvPr userDrawn="1"/>
        </p:nvPicPr>
        <p:blipFill>
          <a:blip r:embed="rId2"/>
          <a:stretch>
            <a:fillRect/>
          </a:stretch>
        </p:blipFill>
        <p:spPr>
          <a:xfrm>
            <a:off x="3987874" y="4462199"/>
            <a:ext cx="1116000" cy="328600"/>
          </a:xfrm>
          <a:prstGeom prst="rect">
            <a:avLst/>
          </a:prstGeom>
        </p:spPr>
      </p:pic>
    </p:spTree>
    <p:extLst>
      <p:ext uri="{BB962C8B-B14F-4D97-AF65-F5344CB8AC3E}">
        <p14:creationId xmlns:p14="http://schemas.microsoft.com/office/powerpoint/2010/main" val="3109941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inddia">
    <p:spTree>
      <p:nvGrpSpPr>
        <p:cNvPr id="1" name=""/>
        <p:cNvGrpSpPr/>
        <p:nvPr/>
      </p:nvGrpSpPr>
      <p:grpSpPr>
        <a:xfrm>
          <a:off x="0" y="0"/>
          <a:ext cx="0" cy="0"/>
          <a:chOff x="0" y="0"/>
          <a:chExt cx="0" cy="0"/>
        </a:xfrm>
      </p:grpSpPr>
      <p:sp>
        <p:nvSpPr>
          <p:cNvPr id="2" name="TextBox 1"/>
          <p:cNvSpPr txBox="1"/>
          <p:nvPr userDrawn="1"/>
        </p:nvSpPr>
        <p:spPr>
          <a:xfrm>
            <a:off x="2883076" y="3637479"/>
            <a:ext cx="3377849" cy="369332"/>
          </a:xfrm>
          <a:prstGeom prst="rect">
            <a:avLst/>
          </a:prstGeom>
          <a:noFill/>
        </p:spPr>
        <p:txBody>
          <a:bodyPr wrap="none" rtlCol="0">
            <a:spAutoFit/>
          </a:bodyPr>
          <a:lstStyle/>
          <a:p>
            <a:pPr algn="ctr"/>
            <a:r>
              <a:rPr lang="en-US" b="1" dirty="0" err="1" smtClean="0">
                <a:latin typeface="HouschkaAltMedium"/>
                <a:cs typeface="HouschkaAltMedium"/>
              </a:rPr>
              <a:t>jongerenopgezondgewicht.nl</a:t>
            </a:r>
            <a:endParaRPr lang="en-US" b="1" dirty="0">
              <a:latin typeface="HouschkaAltMedium"/>
              <a:cs typeface="HouschkaAltMedium"/>
            </a:endParaRPr>
          </a:p>
        </p:txBody>
      </p:sp>
      <p:grpSp>
        <p:nvGrpSpPr>
          <p:cNvPr id="4" name="Group 3"/>
          <p:cNvGrpSpPr/>
          <p:nvPr userDrawn="1"/>
        </p:nvGrpSpPr>
        <p:grpSpPr>
          <a:xfrm>
            <a:off x="2982164" y="4393199"/>
            <a:ext cx="1288703" cy="289144"/>
            <a:chOff x="2418110" y="4465637"/>
            <a:chExt cx="1288703" cy="289144"/>
          </a:xfrm>
        </p:grpSpPr>
        <p:pic>
          <p:nvPicPr>
            <p:cNvPr id="3" name="Picture 2" descr="twitt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8110" y="4465637"/>
              <a:ext cx="325631" cy="280987"/>
            </a:xfrm>
            <a:prstGeom prst="rect">
              <a:avLst/>
            </a:prstGeom>
          </p:spPr>
        </p:pic>
        <p:sp>
          <p:nvSpPr>
            <p:cNvPr id="5" name="TextBox 4"/>
            <p:cNvSpPr txBox="1"/>
            <p:nvPr userDrawn="1"/>
          </p:nvSpPr>
          <p:spPr>
            <a:xfrm>
              <a:off x="2706216" y="4477782"/>
              <a:ext cx="1000597" cy="276999"/>
            </a:xfrm>
            <a:prstGeom prst="rect">
              <a:avLst/>
            </a:prstGeom>
            <a:noFill/>
          </p:spPr>
          <p:txBody>
            <a:bodyPr wrap="square" rtlCol="0">
              <a:spAutoFit/>
            </a:bodyPr>
            <a:lstStyle/>
            <a:p>
              <a:pPr algn="l"/>
              <a:r>
                <a:rPr lang="en-US" sz="1200" kern="1200" dirty="0" smtClean="0">
                  <a:solidFill>
                    <a:schemeClr val="tx1"/>
                  </a:solidFill>
                  <a:latin typeface="HouschkaAltMedium"/>
                  <a:ea typeface="+mn-ea"/>
                  <a:cs typeface="HouschkaAltMedium"/>
                </a:rPr>
                <a:t>@JOGGNL</a:t>
              </a:r>
              <a:endParaRPr lang="en-US" sz="1200" dirty="0">
                <a:latin typeface="HouschkaAltMedium"/>
                <a:cs typeface="HouschkaAltMedium"/>
              </a:endParaRPr>
            </a:p>
          </p:txBody>
        </p:sp>
      </p:grpSp>
      <p:grpSp>
        <p:nvGrpSpPr>
          <p:cNvPr id="8" name="Group 7"/>
          <p:cNvGrpSpPr/>
          <p:nvPr userDrawn="1"/>
        </p:nvGrpSpPr>
        <p:grpSpPr>
          <a:xfrm>
            <a:off x="4339464" y="4393199"/>
            <a:ext cx="2569467" cy="289144"/>
            <a:chOff x="2418110" y="4465637"/>
            <a:chExt cx="2569467" cy="289144"/>
          </a:xfrm>
        </p:grpSpPr>
        <p:pic>
          <p:nvPicPr>
            <p:cNvPr id="9" name="Picture 8" descr="twitt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8110" y="4465637"/>
              <a:ext cx="325631" cy="280987"/>
            </a:xfrm>
            <a:prstGeom prst="rect">
              <a:avLst/>
            </a:prstGeom>
          </p:spPr>
        </p:pic>
        <p:sp>
          <p:nvSpPr>
            <p:cNvPr id="10" name="TextBox 9"/>
            <p:cNvSpPr txBox="1"/>
            <p:nvPr userDrawn="1"/>
          </p:nvSpPr>
          <p:spPr>
            <a:xfrm>
              <a:off x="2706216" y="4477782"/>
              <a:ext cx="2281361" cy="276999"/>
            </a:xfrm>
            <a:prstGeom prst="rect">
              <a:avLst/>
            </a:prstGeom>
            <a:noFill/>
          </p:spPr>
          <p:txBody>
            <a:bodyPr wrap="square" rtlCol="0">
              <a:spAutoFit/>
            </a:bodyPr>
            <a:lstStyle/>
            <a:p>
              <a:pPr algn="l"/>
              <a:r>
                <a:rPr lang="en-US" sz="1200" kern="1200" dirty="0" smtClean="0">
                  <a:solidFill>
                    <a:schemeClr val="tx1"/>
                  </a:solidFill>
                  <a:latin typeface="HouschkaAltMedium"/>
                  <a:ea typeface="+mn-ea"/>
                  <a:cs typeface="HouschkaAltMedium"/>
                </a:rPr>
                <a:t>@</a:t>
              </a:r>
              <a:r>
                <a:rPr lang="en-US" sz="1200" kern="1200" dirty="0" err="1" smtClean="0">
                  <a:solidFill>
                    <a:schemeClr val="tx1"/>
                  </a:solidFill>
                  <a:latin typeface="HouschkaAltMedium"/>
                  <a:ea typeface="+mn-ea"/>
                  <a:cs typeface="HouschkaAltMedium"/>
                </a:rPr>
                <a:t>GezondeSKantine</a:t>
              </a:r>
              <a:endParaRPr lang="en-US" sz="1200" dirty="0">
                <a:latin typeface="HouschkaAltMedium"/>
                <a:cs typeface="HouschkaAltMedium"/>
              </a:endParaRPr>
            </a:p>
          </p:txBody>
        </p:sp>
      </p:grpSp>
      <p:pic>
        <p:nvPicPr>
          <p:cNvPr id="11" name="Picture 3"/>
          <p:cNvPicPr>
            <a:picLocks noChangeAspect="1"/>
          </p:cNvPicPr>
          <p:nvPr userDrawn="1"/>
        </p:nvPicPr>
        <p:blipFill>
          <a:blip r:embed="rId3"/>
          <a:stretch>
            <a:fillRect/>
          </a:stretch>
        </p:blipFill>
        <p:spPr bwMode="auto">
          <a:xfrm>
            <a:off x="2326640" y="1911350"/>
            <a:ext cx="4490720" cy="1320800"/>
          </a:xfrm>
          <a:prstGeom prst="rect">
            <a:avLst/>
          </a:prstGeom>
          <a:noFill/>
          <a:ln w="9525">
            <a:noFill/>
            <a:miter lim="800000"/>
            <a:headEnd/>
            <a:tailEnd/>
          </a:ln>
        </p:spPr>
      </p:pic>
    </p:spTree>
    <p:extLst>
      <p:ext uri="{BB962C8B-B14F-4D97-AF65-F5344CB8AC3E}">
        <p14:creationId xmlns:p14="http://schemas.microsoft.com/office/powerpoint/2010/main" val="2970296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eeld1">
    <p:spTree>
      <p:nvGrpSpPr>
        <p:cNvPr id="1" name=""/>
        <p:cNvGrpSpPr/>
        <p:nvPr/>
      </p:nvGrpSpPr>
      <p:grpSpPr>
        <a:xfrm>
          <a:off x="0" y="0"/>
          <a:ext cx="0" cy="0"/>
          <a:chOff x="0" y="0"/>
          <a:chExt cx="0" cy="0"/>
        </a:xfrm>
      </p:grpSpPr>
      <p:pic>
        <p:nvPicPr>
          <p:cNvPr id="11" name="Picture 10" descr="kind-in-water.jpg"/>
          <p:cNvPicPr>
            <a:picLocks noChangeAspect="1"/>
          </p:cNvPicPr>
          <p:nvPr userDrawn="1"/>
        </p:nvPicPr>
        <p:blipFill rotWithShape="1">
          <a:blip r:embed="rId2">
            <a:extLst>
              <a:ext uri="{28A0092B-C50C-407E-A947-70E740481C1C}">
                <a14:useLocalDpi xmlns:a14="http://schemas.microsoft.com/office/drawing/2010/main" val="0"/>
              </a:ext>
            </a:extLst>
          </a:blip>
          <a:srcRect l="5685" t="9283" r="5527" b="15661"/>
          <a:stretch/>
        </p:blipFill>
        <p:spPr>
          <a:xfrm>
            <a:off x="0" y="0"/>
            <a:ext cx="9144000" cy="5143501"/>
          </a:xfrm>
          <a:prstGeom prst="rect">
            <a:avLst/>
          </a:prstGeom>
        </p:spPr>
      </p:pic>
    </p:spTree>
    <p:extLst>
      <p:ext uri="{BB962C8B-B14F-4D97-AF65-F5344CB8AC3E}">
        <p14:creationId xmlns:p14="http://schemas.microsoft.com/office/powerpoint/2010/main" val="21330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 dia">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stretch>
            <a:fillRect/>
          </a:stretch>
        </p:blipFill>
        <p:spPr bwMode="auto">
          <a:xfrm>
            <a:off x="2326640" y="1911350"/>
            <a:ext cx="4490720" cy="1320800"/>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ubbele dia">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206375"/>
            <a:ext cx="8229600" cy="857250"/>
          </a:xfrm>
          <a:prstGeom prst="rect">
            <a:avLst/>
          </a:prstGeom>
        </p:spPr>
        <p:txBody>
          <a:bodyPr>
            <a:normAutofit/>
          </a:bodyPr>
          <a:lstStyle>
            <a:lvl1pPr algn="ctr">
              <a:defRPr b="1">
                <a:latin typeface="HouschkaAltBold"/>
              </a:defRPr>
            </a:lvl1pPr>
          </a:lstStyle>
          <a:p>
            <a:r>
              <a:rPr lang="nl-NL" dirty="0" smtClean="0"/>
              <a:t>klik om de stijl te bewerken</a:t>
            </a:r>
            <a:endParaRPr lang="nl-NL" dirty="0"/>
          </a:p>
        </p:txBody>
      </p:sp>
      <p:sp>
        <p:nvSpPr>
          <p:cNvPr id="4" name="Tijdelijke aanduiding voor inhoud 3"/>
          <p:cNvSpPr>
            <a:spLocks noGrp="1"/>
          </p:cNvSpPr>
          <p:nvPr>
            <p:ph sz="quarter" idx="10"/>
          </p:nvPr>
        </p:nvSpPr>
        <p:spPr>
          <a:xfrm>
            <a:off x="4559300" y="1279525"/>
            <a:ext cx="4127500" cy="3344863"/>
          </a:xfrm>
          <a:prstGeom prst="rect">
            <a:avLst/>
          </a:prstGeom>
        </p:spPr>
        <p:txBody>
          <a:bodyPr>
            <a:normAutofit/>
          </a:bodyPr>
          <a:lstStyle>
            <a:lvl1pPr>
              <a:defRPr>
                <a:latin typeface="HouschkaAltMedium"/>
              </a:defRPr>
            </a:lvl1pPr>
            <a:lvl2pPr>
              <a:defRPr>
                <a:latin typeface="HouschkaAltMedium"/>
              </a:defRPr>
            </a:lvl2pPr>
            <a:lvl3pPr>
              <a:defRPr>
                <a:latin typeface="HouschkaAltMedium"/>
              </a:defRPr>
            </a:lvl3pPr>
            <a:lvl4pPr>
              <a:defRPr>
                <a:latin typeface="HouschkaAltMedium"/>
              </a:defRPr>
            </a:lvl4pPr>
            <a:lvl5pPr>
              <a:defRPr>
                <a:latin typeface="HouschkaAltMedium"/>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6" name="Tijdelijke aanduiding voor afbeelding 5"/>
          <p:cNvSpPr>
            <a:spLocks noGrp="1"/>
          </p:cNvSpPr>
          <p:nvPr>
            <p:ph type="pic" sz="quarter" idx="11"/>
          </p:nvPr>
        </p:nvSpPr>
        <p:spPr>
          <a:xfrm>
            <a:off x="457200" y="1279525"/>
            <a:ext cx="3892550" cy="3344863"/>
          </a:xfrm>
          <a:prstGeom prst="rect">
            <a:avLst/>
          </a:prstGeom>
        </p:spPr>
        <p:txBody>
          <a:bodyPr>
            <a:normAutofit/>
          </a:bodyPr>
          <a:lstStyle>
            <a:lvl1pPr>
              <a:defRPr>
                <a:latin typeface="HouschkaAltMedium"/>
              </a:defRPr>
            </a:lvl1pPr>
          </a:lstStyle>
          <a:p>
            <a:r>
              <a:rPr lang="nl-NL" smtClean="0"/>
              <a:t>Klik op het pictogram als u een afbeelding wilt toevoegen</a:t>
            </a:r>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rmale dia">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206375"/>
            <a:ext cx="8229600" cy="857250"/>
          </a:xfrm>
          <a:prstGeom prst="rect">
            <a:avLst/>
          </a:prstGeom>
        </p:spPr>
        <p:txBody>
          <a:bodyPr>
            <a:normAutofit/>
          </a:bodyPr>
          <a:lstStyle>
            <a:lvl1pPr>
              <a:defRPr b="1">
                <a:latin typeface="HouschkaAltBold"/>
              </a:defRPr>
            </a:lvl1pPr>
          </a:lstStyle>
          <a:p>
            <a:r>
              <a:rPr lang="nl-NL" dirty="0" smtClean="0"/>
              <a:t>klik om de stijl te bewerken</a:t>
            </a:r>
            <a:endParaRPr lang="nl-NL" dirty="0"/>
          </a:p>
        </p:txBody>
      </p:sp>
      <p:sp>
        <p:nvSpPr>
          <p:cNvPr id="4" name="Tijdelijke aanduiding voor inhoud 3"/>
          <p:cNvSpPr>
            <a:spLocks noGrp="1"/>
          </p:cNvSpPr>
          <p:nvPr>
            <p:ph sz="quarter" idx="10"/>
          </p:nvPr>
        </p:nvSpPr>
        <p:spPr>
          <a:xfrm>
            <a:off x="457201" y="1280160"/>
            <a:ext cx="8229600" cy="3331528"/>
          </a:xfrm>
          <a:prstGeom prst="rect">
            <a:avLst/>
          </a:prstGeom>
        </p:spPr>
        <p:txBody>
          <a:bodyPr>
            <a:normAutofit/>
          </a:bodyPr>
          <a:lstStyle>
            <a:lvl1pPr>
              <a:defRPr>
                <a:latin typeface="HouschkaAltMedium"/>
              </a:defRPr>
            </a:lvl1pPr>
            <a:lvl2pPr>
              <a:defRPr>
                <a:latin typeface="HouschkaAltMedium"/>
              </a:defRPr>
            </a:lvl2pPr>
            <a:lvl3pPr>
              <a:defRPr>
                <a:latin typeface="HouschkaAltMedium"/>
              </a:defRPr>
            </a:lvl3pPr>
            <a:lvl4pPr>
              <a:defRPr>
                <a:latin typeface="HouschkaAltMedium"/>
              </a:defRPr>
            </a:lvl4pPr>
            <a:lvl5pPr>
              <a:defRPr>
                <a:latin typeface="HouschkaAltMedium"/>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2"/>
          <a:srcRect t="46066" b="44943"/>
          <a:stretch>
            <a:fillRect/>
          </a:stretch>
        </p:blipFill>
        <p:spPr bwMode="auto">
          <a:xfrm>
            <a:off x="2392628" y="2926821"/>
            <a:ext cx="4308475" cy="109538"/>
          </a:xfrm>
          <a:prstGeom prst="rect">
            <a:avLst/>
          </a:prstGeom>
          <a:noFill/>
          <a:ln w="9525">
            <a:noFill/>
            <a:miter lim="800000"/>
            <a:headEnd/>
            <a:tailEnd/>
          </a:ln>
        </p:spPr>
      </p:pic>
      <p:sp>
        <p:nvSpPr>
          <p:cNvPr id="5" name="Titel 4"/>
          <p:cNvSpPr>
            <a:spLocks noGrp="1"/>
          </p:cNvSpPr>
          <p:nvPr>
            <p:ph type="title" hasCustomPrompt="1"/>
          </p:nvPr>
        </p:nvSpPr>
        <p:spPr>
          <a:xfrm>
            <a:off x="2392628" y="1658983"/>
            <a:ext cx="4308475" cy="1108908"/>
          </a:xfrm>
          <a:prstGeom prst="rect">
            <a:avLst/>
          </a:prstGeom>
        </p:spPr>
        <p:txBody>
          <a:bodyPr>
            <a:normAutofit/>
          </a:bodyPr>
          <a:lstStyle>
            <a:lvl1pPr>
              <a:defRPr sz="3600" b="1">
                <a:latin typeface="HouschkaAltBold"/>
              </a:defRPr>
            </a:lvl1pPr>
          </a:lstStyle>
          <a:p>
            <a:r>
              <a:rPr lang="nl-NL" dirty="0" smtClean="0"/>
              <a:t>klik om de stijl te bewerken</a:t>
            </a:r>
            <a:endParaRPr lang="nl-NL" dirty="0"/>
          </a:p>
        </p:txBody>
      </p:sp>
    </p:spTree>
    <p:extLst>
      <p:ext uri="{BB962C8B-B14F-4D97-AF65-F5344CB8AC3E}">
        <p14:creationId xmlns:p14="http://schemas.microsoft.com/office/powerpoint/2010/main" val="1492636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content dia">
    <p:spTree>
      <p:nvGrpSpPr>
        <p:cNvPr id="1" name=""/>
        <p:cNvGrpSpPr/>
        <p:nvPr/>
      </p:nvGrpSpPr>
      <p:grpSpPr>
        <a:xfrm>
          <a:off x="0" y="0"/>
          <a:ext cx="0" cy="0"/>
          <a:chOff x="0" y="0"/>
          <a:chExt cx="0" cy="0"/>
        </a:xfrm>
      </p:grpSpPr>
      <p:pic>
        <p:nvPicPr>
          <p:cNvPr id="9" name="Picture 4"/>
          <p:cNvPicPr>
            <a:picLocks noChangeAspect="1"/>
          </p:cNvPicPr>
          <p:nvPr userDrawn="1"/>
        </p:nvPicPr>
        <p:blipFill>
          <a:blip r:embed="rId2"/>
          <a:srcRect t="46066" b="44943"/>
          <a:stretch>
            <a:fillRect/>
          </a:stretch>
        </p:blipFill>
        <p:spPr bwMode="auto">
          <a:xfrm>
            <a:off x="2392628" y="1821921"/>
            <a:ext cx="4308475" cy="109538"/>
          </a:xfrm>
          <a:prstGeom prst="rect">
            <a:avLst/>
          </a:prstGeom>
          <a:noFill/>
          <a:ln w="9525">
            <a:noFill/>
            <a:miter lim="800000"/>
            <a:headEnd/>
            <a:tailEnd/>
          </a:ln>
        </p:spPr>
      </p:pic>
      <p:sp>
        <p:nvSpPr>
          <p:cNvPr id="6" name="Tijdelijke aanduiding voor tekst 5"/>
          <p:cNvSpPr>
            <a:spLocks noGrp="1"/>
          </p:cNvSpPr>
          <p:nvPr>
            <p:ph type="body" sz="quarter" idx="10"/>
          </p:nvPr>
        </p:nvSpPr>
        <p:spPr>
          <a:xfrm>
            <a:off x="1778794" y="2394408"/>
            <a:ext cx="5586413" cy="1939925"/>
          </a:xfrm>
          <a:prstGeom prst="rect">
            <a:avLst/>
          </a:prstGeom>
        </p:spPr>
        <p:txBody>
          <a:bodyPr>
            <a:normAutofit/>
          </a:bodyPr>
          <a:lstStyle>
            <a:lvl1pPr>
              <a:defRPr>
                <a:latin typeface="HouschkaAltMedium"/>
              </a:defRPr>
            </a:lvl1pPr>
            <a:lvl2pPr>
              <a:defRPr>
                <a:latin typeface="HouschkaAltMedium"/>
              </a:defRPr>
            </a:lvl2pPr>
            <a:lvl3pPr>
              <a:defRPr>
                <a:latin typeface="HouschkaAltMedium"/>
              </a:defRPr>
            </a:lvl3pPr>
            <a:lvl4pPr>
              <a:defRPr>
                <a:latin typeface="HouschkaAltMedium"/>
              </a:defRPr>
            </a:lvl4pPr>
            <a:lvl5pPr>
              <a:defRPr>
                <a:latin typeface="HouschkaAltMedium"/>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tel 4"/>
          <p:cNvSpPr>
            <a:spLocks noGrp="1"/>
          </p:cNvSpPr>
          <p:nvPr>
            <p:ph type="title" hasCustomPrompt="1"/>
          </p:nvPr>
        </p:nvSpPr>
        <p:spPr>
          <a:xfrm>
            <a:off x="2392628" y="550075"/>
            <a:ext cx="4308475" cy="1108908"/>
          </a:xfrm>
          <a:prstGeom prst="rect">
            <a:avLst/>
          </a:prstGeom>
        </p:spPr>
        <p:txBody>
          <a:bodyPr>
            <a:normAutofit/>
          </a:bodyPr>
          <a:lstStyle>
            <a:lvl1pPr>
              <a:defRPr sz="3600" b="1">
                <a:latin typeface="HouschkaAltBold"/>
              </a:defRPr>
            </a:lvl1pPr>
          </a:lstStyle>
          <a:p>
            <a:r>
              <a:rPr lang="nl-NL" dirty="0" smtClean="0"/>
              <a:t>klik om de stijl te bewerken</a:t>
            </a:r>
            <a:endParaRPr lang="nl-NL" dirty="0"/>
          </a:p>
        </p:txBody>
      </p:sp>
    </p:spTree>
    <p:extLst>
      <p:ext uri="{BB962C8B-B14F-4D97-AF65-F5344CB8AC3E}">
        <p14:creationId xmlns:p14="http://schemas.microsoft.com/office/powerpoint/2010/main" val="873303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aat dia">
    <p:spTree>
      <p:nvGrpSpPr>
        <p:cNvPr id="1" name=""/>
        <p:cNvGrpSpPr/>
        <p:nvPr/>
      </p:nvGrpSpPr>
      <p:grpSpPr>
        <a:xfrm>
          <a:off x="0" y="0"/>
          <a:ext cx="0" cy="0"/>
          <a:chOff x="0" y="0"/>
          <a:chExt cx="0" cy="0"/>
        </a:xfrm>
      </p:grpSpPr>
      <p:pic>
        <p:nvPicPr>
          <p:cNvPr id="9" name="Picture 4"/>
          <p:cNvPicPr>
            <a:picLocks noChangeAspect="1"/>
          </p:cNvPicPr>
          <p:nvPr userDrawn="1"/>
        </p:nvPicPr>
        <p:blipFill>
          <a:blip r:embed="rId2"/>
          <a:srcRect t="46066" b="44943"/>
          <a:stretch>
            <a:fillRect/>
          </a:stretch>
        </p:blipFill>
        <p:spPr bwMode="auto">
          <a:xfrm>
            <a:off x="1171526" y="3686791"/>
            <a:ext cx="5479395" cy="139307"/>
          </a:xfrm>
          <a:prstGeom prst="rect">
            <a:avLst/>
          </a:prstGeom>
          <a:noFill/>
          <a:ln w="9525">
            <a:noFill/>
            <a:miter lim="800000"/>
            <a:headEnd/>
            <a:tailEnd/>
          </a:ln>
        </p:spPr>
      </p:pic>
      <p:sp>
        <p:nvSpPr>
          <p:cNvPr id="4" name="Titel 3"/>
          <p:cNvSpPr>
            <a:spLocks noGrp="1"/>
          </p:cNvSpPr>
          <p:nvPr>
            <p:ph type="title" hasCustomPrompt="1"/>
          </p:nvPr>
        </p:nvSpPr>
        <p:spPr>
          <a:xfrm>
            <a:off x="1171526" y="1139539"/>
            <a:ext cx="5446831" cy="2308324"/>
          </a:xfrm>
          <a:prstGeom prst="rect">
            <a:avLst/>
          </a:prstGeom>
        </p:spPr>
        <p:txBody>
          <a:bodyPr>
            <a:normAutofit/>
          </a:bodyPr>
          <a:lstStyle>
            <a:lvl1pPr algn="l">
              <a:defRPr b="1">
                <a:latin typeface="HouschkaAltBold"/>
              </a:defRPr>
            </a:lvl1pPr>
          </a:lstStyle>
          <a:p>
            <a:r>
              <a:rPr lang="nl-NL" dirty="0" smtClean="0"/>
              <a:t>klik om de stijl te bewerken</a:t>
            </a:r>
            <a:endParaRPr lang="nl-NL" dirty="0"/>
          </a:p>
        </p:txBody>
      </p:sp>
    </p:spTree>
    <p:extLst>
      <p:ext uri="{BB962C8B-B14F-4D97-AF65-F5344CB8AC3E}">
        <p14:creationId xmlns:p14="http://schemas.microsoft.com/office/powerpoint/2010/main" val="850178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mgeving kind">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a:srcRect/>
          <a:stretch>
            <a:fillRect/>
          </a:stretch>
        </p:blipFill>
        <p:spPr bwMode="auto">
          <a:xfrm>
            <a:off x="3071088" y="377103"/>
            <a:ext cx="2938235" cy="4430568"/>
          </a:xfrm>
          <a:prstGeom prst="rect">
            <a:avLst/>
          </a:prstGeom>
          <a:noFill/>
          <a:ln w="9525">
            <a:noFill/>
            <a:miter lim="800000"/>
            <a:headEnd/>
            <a:tailEnd/>
          </a:ln>
        </p:spPr>
      </p:pic>
    </p:spTree>
    <p:extLst>
      <p:ext uri="{BB962C8B-B14F-4D97-AF65-F5344CB8AC3E}">
        <p14:creationId xmlns:p14="http://schemas.microsoft.com/office/powerpoint/2010/main" val="423918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a:srcRect/>
          <a:stretch>
            <a:fillRect/>
          </a:stretch>
        </p:blipFill>
        <p:spPr bwMode="auto">
          <a:xfrm>
            <a:off x="757238" y="928688"/>
            <a:ext cx="7629525" cy="3286125"/>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7"/>
          <p:cNvPicPr>
            <a:picLocks noChangeAspect="1"/>
          </p:cNvPicPr>
          <p:nvPr/>
        </p:nvPicPr>
        <p:blipFill>
          <a:blip r:embed="rId21"/>
          <a:srcRect/>
          <a:stretch>
            <a:fillRect/>
          </a:stretch>
        </p:blipFill>
        <p:spPr bwMode="auto">
          <a:xfrm>
            <a:off x="3994415" y="4471458"/>
            <a:ext cx="1117600" cy="327025"/>
          </a:xfrm>
          <a:prstGeom prst="rect">
            <a:avLst/>
          </a:prstGeom>
          <a:noFill/>
          <a:ln w="9525">
            <a:noFill/>
            <a:miter lim="800000"/>
            <a:headEnd/>
            <a:tailEnd/>
          </a:ln>
        </p:spPr>
      </p:pic>
    </p:spTree>
    <p:extLst>
      <p:ext uri="{BB962C8B-B14F-4D97-AF65-F5344CB8AC3E}">
        <p14:creationId xmlns:p14="http://schemas.microsoft.com/office/powerpoint/2010/main" val="990394787"/>
      </p:ext>
    </p:extLst>
  </p:cSld>
  <p:clrMap bg1="lt1" tx1="dk1" bg2="lt2" tx2="dk2" accent1="accent1" accent2="accent2" accent3="accent3" accent4="accent4" accent5="accent5" accent6="accent6" hlink="hlink" folHlink="folHlink"/>
  <p:sldLayoutIdLst>
    <p:sldLayoutId id="2147483672" r:id="rId1"/>
    <p:sldLayoutId id="2147483663" r:id="rId2"/>
    <p:sldLayoutId id="2147483671" r:id="rId3"/>
    <p:sldLayoutId id="2147483670" r:id="rId4"/>
    <p:sldLayoutId id="2147483649" r:id="rId5"/>
    <p:sldLayoutId id="2147483650" r:id="rId6"/>
    <p:sldLayoutId id="2147483651" r:id="rId7"/>
    <p:sldLayoutId id="2147483652" r:id="rId8"/>
    <p:sldLayoutId id="2147483673" r:id="rId9"/>
    <p:sldLayoutId id="2147483674" r:id="rId10"/>
    <p:sldLayoutId id="2147483675" r:id="rId11"/>
    <p:sldLayoutId id="2147483654" r:id="rId12"/>
    <p:sldLayoutId id="2147483660" r:id="rId13"/>
    <p:sldLayoutId id="2147483655" r:id="rId14"/>
    <p:sldLayoutId id="2147483656" r:id="rId15"/>
    <p:sldLayoutId id="2147483657" r:id="rId16"/>
    <p:sldLayoutId id="2147483658" r:id="rId17"/>
    <p:sldLayoutId id="2147483659" r:id="rId18"/>
    <p:sldLayoutId id="2147483653" r:id="rId1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ZNeQ382h_io"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0980" y="-14623"/>
            <a:ext cx="5979712" cy="771368"/>
          </a:xfrm>
        </p:spPr>
        <p:txBody>
          <a:bodyPr>
            <a:normAutofit fontScale="90000"/>
          </a:bodyPr>
          <a:lstStyle/>
          <a:p>
            <a:r>
              <a:rPr lang="nl-NL" sz="2400" dirty="0" smtClean="0"/>
              <a:t>Zorgen dat we er geen schepje bovenop doen…</a:t>
            </a:r>
            <a:endParaRPr lang="nl-NL" sz="2400"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6960" y="651510"/>
            <a:ext cx="3158359" cy="2725707"/>
          </a:xfrm>
          <a:prstGeom prst="rect">
            <a:avLst/>
          </a:prstGeom>
        </p:spPr>
      </p:pic>
    </p:spTree>
    <p:extLst>
      <p:ext uri="{BB962C8B-B14F-4D97-AF65-F5344CB8AC3E}">
        <p14:creationId xmlns:p14="http://schemas.microsoft.com/office/powerpoint/2010/main" val="3973778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smtClean="0"/>
              <a:t>Ouderpartnerschap</a:t>
            </a:r>
            <a:endParaRPr lang="nl-NL" dirty="0"/>
          </a:p>
        </p:txBody>
      </p:sp>
      <p:sp>
        <p:nvSpPr>
          <p:cNvPr id="3" name="Tijdelijke aanduiding voor inhoud 2"/>
          <p:cNvSpPr>
            <a:spLocks noGrp="1"/>
          </p:cNvSpPr>
          <p:nvPr>
            <p:ph sz="quarter" idx="10"/>
          </p:nvPr>
        </p:nvSpPr>
        <p:spPr>
          <a:prstGeom prst="rect">
            <a:avLst/>
          </a:prstGeom>
        </p:spPr>
        <p:txBody>
          <a:bodyPr>
            <a:normAutofit fontScale="77500" lnSpcReduction="20000"/>
          </a:bodyPr>
          <a:lstStyle/>
          <a:p>
            <a:pPr marL="0" indent="0">
              <a:buNone/>
            </a:pPr>
            <a:r>
              <a:rPr lang="nl-NL" sz="2600" i="1" dirty="0" smtClean="0"/>
              <a:t>‘</a:t>
            </a:r>
            <a:r>
              <a:rPr lang="nl-NL" sz="2600" i="1" dirty="0"/>
              <a:t>Gelijkwaardige samenwerking met </a:t>
            </a:r>
            <a:r>
              <a:rPr lang="nl-NL" sz="2600" i="1" dirty="0" smtClean="0"/>
              <a:t>ouders</a:t>
            </a:r>
            <a:r>
              <a:rPr lang="nl-NL" sz="2600" i="1" dirty="0"/>
              <a:t>, ofwel aansluiten bij </a:t>
            </a:r>
            <a:r>
              <a:rPr lang="nl-NL" sz="2600" i="1" dirty="0" smtClean="0"/>
              <a:t>de wensen, behoeften en mogelijkheden van </a:t>
            </a:r>
            <a:r>
              <a:rPr lang="nl-NL" sz="2600" i="1" dirty="0"/>
              <a:t>iedere ouder. We hanteren het uitgangspunt dat het werken aan en het behouden van (een gezonde leefstijl en daarmee) een gezond gewicht thuis plezierig en ontspannen is voor iedere ouder en zijn of haar kind. Op die manier wordt gezorgd voor duurzaam gezond gedrag.' </a:t>
            </a:r>
            <a:endParaRPr lang="nl-NL" sz="2600" dirty="0"/>
          </a:p>
        </p:txBody>
      </p:sp>
      <p:sp>
        <p:nvSpPr>
          <p:cNvPr id="6" name="Tijdelijke aanduiding voor afbeelding 5"/>
          <p:cNvSpPr>
            <a:spLocks noGrp="1"/>
          </p:cNvSpPr>
          <p:nvPr>
            <p:ph type="pic" sz="quarter" idx="11"/>
          </p:nvPr>
        </p:nvSpPr>
        <p:spPr/>
      </p:sp>
      <p:pic>
        <p:nvPicPr>
          <p:cNvPr id="7" name="Picture 2" descr="http://www.ingridsteenbeek.nl/wp-content/uploads/2014/03/handen-reiken1.jpg"/>
          <p:cNvPicPr>
            <a:picLocks noChangeAspect="1" noChangeArrowheads="1"/>
          </p:cNvPicPr>
          <p:nvPr/>
        </p:nvPicPr>
        <p:blipFill>
          <a:blip r:embed="rId2" cstate="print"/>
          <a:srcRect/>
          <a:stretch>
            <a:fillRect/>
          </a:stretch>
        </p:blipFill>
        <p:spPr bwMode="auto">
          <a:xfrm>
            <a:off x="546235" y="1374753"/>
            <a:ext cx="3803515" cy="2358522"/>
          </a:xfrm>
          <a:prstGeom prst="rect">
            <a:avLst/>
          </a:prstGeom>
          <a:noFill/>
        </p:spPr>
      </p:pic>
    </p:spTree>
    <p:extLst>
      <p:ext uri="{BB962C8B-B14F-4D97-AF65-F5344CB8AC3E}">
        <p14:creationId xmlns:p14="http://schemas.microsoft.com/office/powerpoint/2010/main" val="20216440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Samen van start gaan </a:t>
            </a:r>
          </a:p>
        </p:txBody>
      </p:sp>
      <p:sp>
        <p:nvSpPr>
          <p:cNvPr id="4" name="Tijdelijke aanduiding voor inhoud 3"/>
          <p:cNvSpPr>
            <a:spLocks noGrp="1"/>
          </p:cNvSpPr>
          <p:nvPr>
            <p:ph sz="quarter" idx="10"/>
          </p:nvPr>
        </p:nvSpPr>
        <p:spPr>
          <a:xfrm>
            <a:off x="4572000" y="1279524"/>
            <a:ext cx="4127500" cy="3344863"/>
          </a:xfrm>
        </p:spPr>
        <p:txBody>
          <a:bodyPr/>
          <a:lstStyle/>
          <a:p>
            <a:pPr marL="0" indent="0">
              <a:buNone/>
            </a:pPr>
            <a:r>
              <a:rPr lang="nl-NL" sz="2800" dirty="0"/>
              <a:t>Vanaf het begin met elkaar in gesprek: we hebben elkaar nodig! </a:t>
            </a:r>
          </a:p>
          <a:p>
            <a:endParaRPr lang="nl-NL" dirty="0"/>
          </a:p>
        </p:txBody>
      </p:sp>
      <p:pic>
        <p:nvPicPr>
          <p:cNvPr id="7" name="Tijdelijke aanduiding voor afbeelding 6"/>
          <p:cNvPicPr>
            <a:picLocks noGrp="1" noChangeAspect="1"/>
          </p:cNvPicPr>
          <p:nvPr>
            <p:ph type="pic" sz="quarter" idx="11"/>
          </p:nvPr>
        </p:nvPicPr>
        <p:blipFill rotWithShape="1">
          <a:blip r:embed="rId3"/>
          <a:srcRect l="14062" t="15856" r="12775" b="13067"/>
          <a:stretch/>
        </p:blipFill>
        <p:spPr>
          <a:xfrm>
            <a:off x="863950" y="1469345"/>
            <a:ext cx="3134185" cy="2377441"/>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Voor elkaar kiezen </a:t>
            </a:r>
          </a:p>
        </p:txBody>
      </p:sp>
      <p:sp>
        <p:nvSpPr>
          <p:cNvPr id="4" name="Tijdelijke aanduiding voor inhoud 3"/>
          <p:cNvSpPr>
            <a:spLocks noGrp="1"/>
          </p:cNvSpPr>
          <p:nvPr>
            <p:ph sz="quarter" idx="10"/>
          </p:nvPr>
        </p:nvSpPr>
        <p:spPr>
          <a:xfrm>
            <a:off x="4572000" y="1279524"/>
            <a:ext cx="4127500" cy="3344863"/>
          </a:xfrm>
        </p:spPr>
        <p:txBody>
          <a:bodyPr/>
          <a:lstStyle/>
          <a:p>
            <a:pPr marL="0" indent="0">
              <a:buNone/>
            </a:pPr>
            <a:r>
              <a:rPr lang="nl-NL" sz="2800" dirty="0"/>
              <a:t>Partners willen samen een stukje samen oplopen in het leven van het kind. Het is een vrije keuze.</a:t>
            </a:r>
          </a:p>
          <a:p>
            <a:endParaRPr lang="nl-NL" dirty="0"/>
          </a:p>
        </p:txBody>
      </p:sp>
      <p:pic>
        <p:nvPicPr>
          <p:cNvPr id="6" name="Tijdelijke aanduiding voor afbeelding 5"/>
          <p:cNvPicPr>
            <a:picLocks noGrp="1" noChangeAspect="1"/>
          </p:cNvPicPr>
          <p:nvPr>
            <p:ph type="pic" sz="quarter" idx="11"/>
          </p:nvPr>
        </p:nvPicPr>
        <p:blipFill rotWithShape="1">
          <a:blip r:embed="rId3"/>
          <a:srcRect l="9646" t="16422" r="34415" b="20231"/>
          <a:stretch/>
        </p:blipFill>
        <p:spPr>
          <a:xfrm>
            <a:off x="1002687" y="1450427"/>
            <a:ext cx="2396359" cy="2118886"/>
          </a:xfrm>
          <a:prstGeom prst="rect">
            <a:avLst/>
          </a:prstGeom>
        </p:spPr>
      </p:pic>
    </p:spTree>
    <p:extLst>
      <p:ext uri="{BB962C8B-B14F-4D97-AF65-F5344CB8AC3E}">
        <p14:creationId xmlns:p14="http://schemas.microsoft.com/office/powerpoint/2010/main" val="6655844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Samen gaan voor het kind</a:t>
            </a:r>
          </a:p>
        </p:txBody>
      </p:sp>
      <p:sp>
        <p:nvSpPr>
          <p:cNvPr id="4" name="Tijdelijke aanduiding voor inhoud 3"/>
          <p:cNvSpPr>
            <a:spLocks noGrp="1"/>
          </p:cNvSpPr>
          <p:nvPr>
            <p:ph sz="quarter" idx="10"/>
          </p:nvPr>
        </p:nvSpPr>
        <p:spPr>
          <a:xfrm>
            <a:off x="4572000" y="1279524"/>
            <a:ext cx="4127500" cy="3344863"/>
          </a:xfrm>
        </p:spPr>
        <p:txBody>
          <a:bodyPr/>
          <a:lstStyle/>
          <a:p>
            <a:pPr marL="0" indent="0">
              <a:buNone/>
            </a:pPr>
            <a:r>
              <a:rPr lang="nl-NL" sz="2800" dirty="0" smtClean="0"/>
              <a:t>Partners hebben een helder beeld wat ze samen voor het kind willen bereiken.</a:t>
            </a:r>
            <a:endParaRPr lang="nl-NL" sz="2800" dirty="0"/>
          </a:p>
          <a:p>
            <a:endParaRPr lang="nl-NL" dirty="0"/>
          </a:p>
        </p:txBody>
      </p:sp>
      <p:pic>
        <p:nvPicPr>
          <p:cNvPr id="7" name="Tijdelijke aanduiding voor afbeelding 6"/>
          <p:cNvPicPr>
            <a:picLocks noGrp="1" noChangeAspect="1"/>
          </p:cNvPicPr>
          <p:nvPr>
            <p:ph type="pic" sz="quarter" idx="11"/>
          </p:nvPr>
        </p:nvPicPr>
        <p:blipFill rotWithShape="1">
          <a:blip r:embed="rId2"/>
          <a:srcRect l="19509" t="16987" r="4567" b="13821"/>
          <a:stretch/>
        </p:blipFill>
        <p:spPr>
          <a:xfrm>
            <a:off x="1002686" y="1425203"/>
            <a:ext cx="3252470" cy="2314379"/>
          </a:xfrm>
          <a:prstGeom prst="rect">
            <a:avLst/>
          </a:prstGeom>
        </p:spPr>
      </p:pic>
    </p:spTree>
    <p:extLst>
      <p:ext uri="{BB962C8B-B14F-4D97-AF65-F5344CB8AC3E}">
        <p14:creationId xmlns:p14="http://schemas.microsoft.com/office/powerpoint/2010/main" val="40155434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Elkaar versterken</a:t>
            </a:r>
            <a:endParaRPr lang="nl-NL" dirty="0"/>
          </a:p>
        </p:txBody>
      </p:sp>
      <p:sp>
        <p:nvSpPr>
          <p:cNvPr id="4" name="Tijdelijke aanduiding voor inhoud 3"/>
          <p:cNvSpPr>
            <a:spLocks noGrp="1"/>
          </p:cNvSpPr>
          <p:nvPr>
            <p:ph sz="quarter" idx="10"/>
          </p:nvPr>
        </p:nvSpPr>
        <p:spPr>
          <a:xfrm>
            <a:off x="4572000" y="1279524"/>
            <a:ext cx="4127500" cy="3344863"/>
          </a:xfrm>
        </p:spPr>
        <p:txBody>
          <a:bodyPr/>
          <a:lstStyle/>
          <a:p>
            <a:pPr marL="0" indent="0">
              <a:buNone/>
            </a:pPr>
            <a:r>
              <a:rPr lang="nl-NL" sz="2800" dirty="0" smtClean="0"/>
              <a:t>Partners </a:t>
            </a:r>
            <a:r>
              <a:rPr lang="nl-NL" sz="2800" dirty="0"/>
              <a:t>op de weg van het kind zijn allemaal verantwoordelijk. Ze vullen elkaar aan, er is duidelijkheid over ieders rol. </a:t>
            </a:r>
          </a:p>
          <a:p>
            <a:endParaRPr lang="nl-NL" dirty="0"/>
          </a:p>
        </p:txBody>
      </p:sp>
      <p:pic>
        <p:nvPicPr>
          <p:cNvPr id="6" name="Tijdelijke aanduiding voor afbeelding 5"/>
          <p:cNvPicPr>
            <a:picLocks noGrp="1" noChangeAspect="1"/>
          </p:cNvPicPr>
          <p:nvPr>
            <p:ph type="pic" sz="quarter" idx="11"/>
          </p:nvPr>
        </p:nvPicPr>
        <p:blipFill rotWithShape="1">
          <a:blip r:embed="rId3"/>
          <a:srcRect l="13915" t="38858" r="45455" b="23247"/>
          <a:stretch/>
        </p:blipFill>
        <p:spPr>
          <a:xfrm>
            <a:off x="1393671" y="1406284"/>
            <a:ext cx="2424596" cy="1765738"/>
          </a:xfrm>
          <a:prstGeom prst="rect">
            <a:avLst/>
          </a:prstGeom>
        </p:spPr>
      </p:pic>
    </p:spTree>
    <p:extLst>
      <p:ext uri="{BB962C8B-B14F-4D97-AF65-F5344CB8AC3E}">
        <p14:creationId xmlns:p14="http://schemas.microsoft.com/office/powerpoint/2010/main" val="1722356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Elkaar energie geven</a:t>
            </a:r>
            <a:endParaRPr lang="nl-NL" dirty="0"/>
          </a:p>
        </p:txBody>
      </p:sp>
      <p:sp>
        <p:nvSpPr>
          <p:cNvPr id="4" name="Tijdelijke aanduiding voor inhoud 3"/>
          <p:cNvSpPr>
            <a:spLocks noGrp="1"/>
          </p:cNvSpPr>
          <p:nvPr>
            <p:ph sz="quarter" idx="10"/>
          </p:nvPr>
        </p:nvSpPr>
        <p:spPr>
          <a:xfrm>
            <a:off x="4572000" y="1279524"/>
            <a:ext cx="4127500" cy="3344863"/>
          </a:xfrm>
        </p:spPr>
        <p:txBody>
          <a:bodyPr>
            <a:normAutofit/>
          </a:bodyPr>
          <a:lstStyle/>
          <a:p>
            <a:pPr marL="0" indent="0">
              <a:buNone/>
            </a:pPr>
            <a:r>
              <a:rPr lang="nl-NL" sz="2800" dirty="0"/>
              <a:t>Partners delen ervaringen en successen rond het kind met elkaar, het partnerschap geeft energie en vaak ook plezier!</a:t>
            </a:r>
            <a:endParaRPr lang="nl-NL" sz="2800" dirty="0"/>
          </a:p>
        </p:txBody>
      </p:sp>
      <p:pic>
        <p:nvPicPr>
          <p:cNvPr id="7" name="Tijdelijke aanduiding voor afbeelding 6"/>
          <p:cNvPicPr>
            <a:picLocks noGrp="1" noChangeAspect="1"/>
          </p:cNvPicPr>
          <p:nvPr>
            <p:ph type="pic" sz="quarter" idx="11"/>
          </p:nvPr>
        </p:nvPicPr>
        <p:blipFill rotWithShape="1">
          <a:blip r:embed="rId3"/>
          <a:srcRect l="13473" t="16987" r="13953" b="22681"/>
          <a:stretch/>
        </p:blipFill>
        <p:spPr>
          <a:xfrm>
            <a:off x="838726" y="1456735"/>
            <a:ext cx="3108960" cy="2017986"/>
          </a:xfrm>
          <a:prstGeom prst="rect">
            <a:avLst/>
          </a:prstGeom>
        </p:spPr>
      </p:pic>
    </p:spTree>
    <p:extLst>
      <p:ext uri="{BB962C8B-B14F-4D97-AF65-F5344CB8AC3E}">
        <p14:creationId xmlns:p14="http://schemas.microsoft.com/office/powerpoint/2010/main" val="15920848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a:t>Wat betekent dit voor JOGG?</a:t>
            </a:r>
          </a:p>
        </p:txBody>
      </p:sp>
      <p:sp>
        <p:nvSpPr>
          <p:cNvPr id="6" name="Tijdelijke aanduiding voor inhoud 5"/>
          <p:cNvSpPr>
            <a:spLocks noGrp="1"/>
          </p:cNvSpPr>
          <p:nvPr>
            <p:ph sz="quarter" idx="10"/>
          </p:nvPr>
        </p:nvSpPr>
        <p:spPr/>
        <p:txBody>
          <a:bodyPr>
            <a:normAutofit/>
          </a:bodyPr>
          <a:lstStyle/>
          <a:p>
            <a:r>
              <a:rPr lang="nl-NL" sz="2400" dirty="0"/>
              <a:t>Ouders zijn een onmisbare partner in de JOGG aanpak!</a:t>
            </a:r>
          </a:p>
          <a:p>
            <a:r>
              <a:rPr lang="nl-NL" sz="2400" dirty="0"/>
              <a:t>Dus…</a:t>
            </a:r>
          </a:p>
          <a:p>
            <a:pPr lvl="1"/>
            <a:r>
              <a:rPr lang="nl-NL" sz="2400" dirty="0" smtClean="0"/>
              <a:t>Alles wat we doen voor kinderen daar horen ouders bij</a:t>
            </a:r>
          </a:p>
          <a:p>
            <a:pPr lvl="1"/>
            <a:r>
              <a:rPr lang="nl-NL" sz="2400" dirty="0" smtClean="0"/>
              <a:t>Borging ouderpartnerschap in beleid</a:t>
            </a:r>
          </a:p>
          <a:p>
            <a:pPr lvl="1"/>
            <a:r>
              <a:rPr lang="nl-NL" sz="2400" dirty="0" smtClean="0"/>
              <a:t>Scholing professionals</a:t>
            </a:r>
          </a:p>
          <a:p>
            <a:pPr lvl="1"/>
            <a:r>
              <a:rPr lang="nl-NL" sz="2400" dirty="0" smtClean="0"/>
              <a:t>Ouders als partner in alle activiteiten en interventies</a:t>
            </a:r>
            <a:endParaRPr lang="nl-NL" sz="2400" dirty="0"/>
          </a:p>
        </p:txBody>
      </p:sp>
    </p:spTree>
    <p:extLst>
      <p:ext uri="{BB962C8B-B14F-4D97-AF65-F5344CB8AC3E}">
        <p14:creationId xmlns:p14="http://schemas.microsoft.com/office/powerpoint/2010/main" val="2367465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1611547" y="2392457"/>
            <a:ext cx="5870636" cy="1939925"/>
          </a:xfrm>
        </p:spPr>
        <p:txBody>
          <a:bodyPr>
            <a:normAutofit/>
          </a:bodyPr>
          <a:lstStyle/>
          <a:p>
            <a:pPr marL="0" indent="0" algn="ctr">
              <a:buNone/>
            </a:pPr>
            <a:r>
              <a:rPr lang="nl-NL" dirty="0" smtClean="0"/>
              <a:t>‘Aan </a:t>
            </a:r>
            <a:r>
              <a:rPr lang="nl-NL" dirty="0"/>
              <a:t>de slag met ouders als onmisbare partner’</a:t>
            </a:r>
            <a:br>
              <a:rPr lang="nl-NL" dirty="0"/>
            </a:br>
            <a:endParaRPr lang="nl-NL" dirty="0"/>
          </a:p>
        </p:txBody>
      </p:sp>
      <p:sp>
        <p:nvSpPr>
          <p:cNvPr id="3" name="Titel 2"/>
          <p:cNvSpPr>
            <a:spLocks noGrp="1"/>
          </p:cNvSpPr>
          <p:nvPr>
            <p:ph type="title"/>
          </p:nvPr>
        </p:nvSpPr>
        <p:spPr/>
        <p:txBody>
          <a:bodyPr/>
          <a:lstStyle/>
          <a:p>
            <a:r>
              <a:rPr lang="nl-NL" dirty="0"/>
              <a:t>Voorbeeldslides</a:t>
            </a:r>
            <a:endParaRPr lang="nl-NL" dirty="0"/>
          </a:p>
        </p:txBody>
      </p:sp>
    </p:spTree>
    <p:extLst>
      <p:ext uri="{BB962C8B-B14F-4D97-AF65-F5344CB8AC3E}">
        <p14:creationId xmlns:p14="http://schemas.microsoft.com/office/powerpoint/2010/main" val="4118958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type="body" sz="quarter" idx="10"/>
          </p:nvPr>
        </p:nvSpPr>
        <p:spPr>
          <a:xfrm>
            <a:off x="1639614" y="2394408"/>
            <a:ext cx="6400357" cy="1939925"/>
          </a:xfrm>
        </p:spPr>
        <p:txBody>
          <a:bodyPr/>
          <a:lstStyle/>
          <a:p>
            <a:pPr marL="0" indent="0">
              <a:buNone/>
            </a:pPr>
            <a:r>
              <a:rPr lang="nl-NL" dirty="0">
                <a:hlinkClick r:id="rId3"/>
              </a:rPr>
              <a:t>https://youtu.be/ZNeQ382h_io</a:t>
            </a:r>
            <a:r>
              <a:rPr lang="nl-NL" dirty="0"/>
              <a:t> </a:t>
            </a:r>
          </a:p>
          <a:p>
            <a:pPr marL="0" indent="0" algn="ctr">
              <a:buNone/>
            </a:pPr>
            <a:endParaRPr lang="nl-NL" dirty="0"/>
          </a:p>
        </p:txBody>
      </p:sp>
      <p:sp>
        <p:nvSpPr>
          <p:cNvPr id="2" name="Titel 1"/>
          <p:cNvSpPr>
            <a:spLocks noGrp="1"/>
          </p:cNvSpPr>
          <p:nvPr>
            <p:ph type="title"/>
          </p:nvPr>
        </p:nvSpPr>
        <p:spPr>
          <a:xfrm>
            <a:off x="2049517" y="550075"/>
            <a:ext cx="5124551" cy="1108908"/>
          </a:xfrm>
        </p:spPr>
        <p:txBody>
          <a:bodyPr>
            <a:normAutofit/>
          </a:bodyPr>
          <a:lstStyle/>
          <a:p>
            <a:r>
              <a:rPr lang="nl-NL" dirty="0"/>
              <a:t>Filmpje De Levensweg</a:t>
            </a:r>
            <a:endParaRPr lang="nl-NL" dirty="0"/>
          </a:p>
        </p:txBody>
      </p:sp>
      <p:pic>
        <p:nvPicPr>
          <p:cNvPr id="11" name="Afbeelding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7610" y="3098942"/>
            <a:ext cx="3049051" cy="1235391"/>
          </a:xfrm>
          <a:prstGeom prst="rect">
            <a:avLst/>
          </a:prstGeom>
        </p:spPr>
      </p:pic>
    </p:spTree>
    <p:extLst>
      <p:ext uri="{BB962C8B-B14F-4D97-AF65-F5344CB8AC3E}">
        <p14:creationId xmlns:p14="http://schemas.microsoft.com/office/powerpoint/2010/main" val="300582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020705" y="706746"/>
            <a:ext cx="7317182" cy="1108908"/>
          </a:xfrm>
        </p:spPr>
        <p:txBody>
          <a:bodyPr>
            <a:normAutofit fontScale="90000"/>
          </a:bodyPr>
          <a:lstStyle/>
          <a:p>
            <a:r>
              <a:rPr lang="nl-NL" dirty="0" smtClean="0"/>
              <a:t>Invloeden </a:t>
            </a:r>
            <a:r>
              <a:rPr lang="nl-NL" dirty="0"/>
              <a:t>op het leren van kinderen </a:t>
            </a:r>
            <a:r>
              <a:rPr lang="nl-NL" sz="2000" dirty="0"/>
              <a:t>(</a:t>
            </a:r>
            <a:r>
              <a:rPr lang="nl-NL" sz="2000" dirty="0" err="1"/>
              <a:t>Marzano</a:t>
            </a:r>
            <a:r>
              <a:rPr lang="nl-NL" sz="2000" dirty="0"/>
              <a:t>)</a:t>
            </a:r>
            <a:endParaRPr lang="nl-NL" dirty="0"/>
          </a:p>
        </p:txBody>
      </p:sp>
      <p:graphicFrame>
        <p:nvGraphicFramePr>
          <p:cNvPr id="8" name="Object 5"/>
          <p:cNvGraphicFramePr>
            <a:graphicFrameLocks/>
          </p:cNvGraphicFramePr>
          <p:nvPr>
            <p:extLst>
              <p:ext uri="{D42A27DB-BD31-4B8C-83A1-F6EECF244321}">
                <p14:modId xmlns:p14="http://schemas.microsoft.com/office/powerpoint/2010/main" val="864351288"/>
              </p:ext>
            </p:extLst>
          </p:nvPr>
        </p:nvGraphicFramePr>
        <p:xfrm>
          <a:off x="2380516" y="1866639"/>
          <a:ext cx="4367126" cy="2522482"/>
        </p:xfrm>
        <a:graphic>
          <a:graphicData uri="http://schemas.openxmlformats.org/presentationml/2006/ole">
            <mc:AlternateContent xmlns:mc="http://schemas.openxmlformats.org/markup-compatibility/2006">
              <mc:Choice xmlns:v="urn:schemas-microsoft-com:vml" Requires="v">
                <p:oleObj spid="_x0000_s1030" r:id="rId3" imgW="7413378" imgH="4608975" progId="Excel.Sheet.8">
                  <p:embed/>
                </p:oleObj>
              </mc:Choice>
              <mc:Fallback>
                <p:oleObj r:id="rId3" imgW="7413378" imgH="4608975"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0516" y="1866639"/>
                        <a:ext cx="4367126" cy="2522482"/>
                      </a:xfrm>
                      <a:prstGeom prst="rect">
                        <a:avLst/>
                      </a:prstGeom>
                      <a:noFill/>
                      <a:extLst/>
                    </p:spPr>
                  </p:pic>
                </p:oleObj>
              </mc:Fallback>
            </mc:AlternateContent>
          </a:graphicData>
        </a:graphic>
      </p:graphicFrame>
    </p:spTree>
    <p:extLst>
      <p:ext uri="{BB962C8B-B14F-4D97-AF65-F5344CB8AC3E}">
        <p14:creationId xmlns:p14="http://schemas.microsoft.com/office/powerpoint/2010/main" val="26376793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027011" y="63513"/>
            <a:ext cx="7317182" cy="1108908"/>
          </a:xfrm>
        </p:spPr>
        <p:txBody>
          <a:bodyPr>
            <a:normAutofit fontScale="90000"/>
          </a:bodyPr>
          <a:lstStyle/>
          <a:p>
            <a:r>
              <a:rPr lang="nl-NL" dirty="0" smtClean="0"/>
              <a:t>Opvattingen ouders over opvoeden </a:t>
            </a:r>
            <a:r>
              <a:rPr lang="nl-NL" sz="1300" dirty="0" smtClean="0"/>
              <a:t>(Judy Mesman 2012)</a:t>
            </a:r>
            <a:endParaRPr lang="nl-NL" sz="1300" dirty="0"/>
          </a:p>
        </p:txBody>
      </p:sp>
      <p:graphicFrame>
        <p:nvGraphicFramePr>
          <p:cNvPr id="7" name="Grafiek 6"/>
          <p:cNvGraphicFramePr/>
          <p:nvPr>
            <p:extLst>
              <p:ext uri="{D42A27DB-BD31-4B8C-83A1-F6EECF244321}">
                <p14:modId xmlns:p14="http://schemas.microsoft.com/office/powerpoint/2010/main" val="3707269715"/>
              </p:ext>
            </p:extLst>
          </p:nvPr>
        </p:nvGraphicFramePr>
        <p:xfrm>
          <a:off x="2043211" y="832420"/>
          <a:ext cx="4830555" cy="36575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3390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nl-NL" dirty="0"/>
          </a:p>
        </p:txBody>
      </p:sp>
      <p:pic>
        <p:nvPicPr>
          <p:cNvPr id="4" name="Afbeelding 3"/>
          <p:cNvPicPr>
            <a:picLocks noChangeAspect="1"/>
          </p:cNvPicPr>
          <p:nvPr/>
        </p:nvPicPr>
        <p:blipFill>
          <a:blip r:embed="rId3"/>
          <a:stretch>
            <a:fillRect/>
          </a:stretch>
        </p:blipFill>
        <p:spPr>
          <a:xfrm>
            <a:off x="1053137" y="217342"/>
            <a:ext cx="6716619" cy="3762031"/>
          </a:xfrm>
          <a:prstGeom prst="rect">
            <a:avLst/>
          </a:prstGeom>
        </p:spPr>
      </p:pic>
    </p:spTree>
    <p:extLst>
      <p:ext uri="{BB962C8B-B14F-4D97-AF65-F5344CB8AC3E}">
        <p14:creationId xmlns:p14="http://schemas.microsoft.com/office/powerpoint/2010/main" val="147269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nl-NL" dirty="0"/>
          </a:p>
        </p:txBody>
      </p:sp>
      <p:pic>
        <p:nvPicPr>
          <p:cNvPr id="5" name="Afbeelding 4"/>
          <p:cNvPicPr>
            <a:picLocks noChangeAspect="1"/>
          </p:cNvPicPr>
          <p:nvPr/>
        </p:nvPicPr>
        <p:blipFill>
          <a:blip r:embed="rId3"/>
          <a:stretch>
            <a:fillRect/>
          </a:stretch>
        </p:blipFill>
        <p:spPr>
          <a:xfrm>
            <a:off x="1336916" y="369988"/>
            <a:ext cx="5464262" cy="3122018"/>
          </a:xfrm>
          <a:prstGeom prst="rect">
            <a:avLst/>
          </a:prstGeom>
        </p:spPr>
      </p:pic>
    </p:spTree>
    <p:extLst>
      <p:ext uri="{BB962C8B-B14F-4D97-AF65-F5344CB8AC3E}">
        <p14:creationId xmlns:p14="http://schemas.microsoft.com/office/powerpoint/2010/main" val="263146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4411" y="-184765"/>
            <a:ext cx="8172844" cy="640223"/>
          </a:xfrm>
        </p:spPr>
        <p:txBody>
          <a:bodyPr>
            <a:noAutofit/>
          </a:bodyPr>
          <a:lstStyle/>
          <a:p>
            <a:r>
              <a:rPr lang="nl-NL" sz="2400" dirty="0" smtClean="0"/>
              <a:t>Professionals weten vaak wat goed voor de ouder is… </a:t>
            </a:r>
            <a:endParaRPr lang="nl-NL" sz="2400" dirty="0"/>
          </a:p>
        </p:txBody>
      </p:sp>
      <p:pic>
        <p:nvPicPr>
          <p:cNvPr id="3" name="Picture 2" descr="http://i.telegraph.co.uk/multimedia/archive/01545/p_supernanny_1545281c.jpg"/>
          <p:cNvPicPr>
            <a:picLocks noChangeAspect="1" noChangeArrowheads="1"/>
          </p:cNvPicPr>
          <p:nvPr/>
        </p:nvPicPr>
        <p:blipFill rotWithShape="1">
          <a:blip r:embed="rId2" cstate="print"/>
          <a:srcRect l="4529" r="13316"/>
          <a:stretch/>
        </p:blipFill>
        <p:spPr bwMode="auto">
          <a:xfrm>
            <a:off x="1595231" y="455458"/>
            <a:ext cx="3903781" cy="2974983"/>
          </a:xfrm>
          <a:prstGeom prst="rect">
            <a:avLst/>
          </a:prstGeom>
          <a:ln>
            <a:noFill/>
          </a:ln>
          <a:effectLst>
            <a:softEdge rad="0"/>
          </a:effectLst>
        </p:spPr>
      </p:pic>
    </p:spTree>
    <p:extLst>
      <p:ext uri="{BB962C8B-B14F-4D97-AF65-F5344CB8AC3E}">
        <p14:creationId xmlns:p14="http://schemas.microsoft.com/office/powerpoint/2010/main" val="1112134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3" name="Picture 2" descr="http://image.slidesharecdn.com/20141103schrijvenvoorsocialemedia-141104031736-conversion-gate01/95/20141103-schrijven-voor-sociale-media-34-638.jpg?cb=1415071137"/>
          <p:cNvPicPr>
            <a:picLocks noChangeAspect="1" noChangeArrowheads="1"/>
          </p:cNvPicPr>
          <p:nvPr/>
        </p:nvPicPr>
        <p:blipFill rotWithShape="1">
          <a:blip r:embed="rId3">
            <a:extLst>
              <a:ext uri="{28A0092B-C50C-407E-A947-70E740481C1C}">
                <a14:useLocalDpi xmlns:a14="http://schemas.microsoft.com/office/drawing/2010/main" val="0"/>
              </a:ext>
            </a:extLst>
          </a:blip>
          <a:srcRect t="15782" b="10039"/>
          <a:stretch/>
        </p:blipFill>
        <p:spPr bwMode="auto">
          <a:xfrm>
            <a:off x="1171526" y="335354"/>
            <a:ext cx="5166758" cy="287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247586"/>
      </p:ext>
    </p:extLst>
  </p:cSld>
  <p:clrMapOvr>
    <a:masterClrMapping/>
  </p:clrMapOvr>
</p:sld>
</file>

<file path=ppt/theme/theme1.xml><?xml version="1.0" encoding="utf-8"?>
<a:theme xmlns:a="http://schemas.openxmlformats.org/drawingml/2006/main" name="Presentati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JOGG-document" ma:contentTypeID="0x010100F9D7FD09D8A2054C9AE9369CA385407A00CDDB12AE568BA14080992CDC55282F58" ma:contentTypeVersion="18" ma:contentTypeDescription="" ma:contentTypeScope="" ma:versionID="3f5b5cbc1e79bd9073add1e4980baf4f">
  <xsd:schema xmlns:xsd="http://www.w3.org/2001/XMLSchema" xmlns:xs="http://www.w3.org/2001/XMLSchema" xmlns:p="http://schemas.microsoft.com/office/2006/metadata/properties" xmlns:ns2="1c353c81-8b55-43bd-94c7-97be93bdb9d6" targetNamespace="http://schemas.microsoft.com/office/2006/metadata/properties" ma:root="true" ma:fieldsID="b29ced1ead0dc54d08bba721a9d5765f" ns2:_="">
    <xsd:import namespace="1c353c81-8b55-43bd-94c7-97be93bdb9d6"/>
    <xsd:element name="properties">
      <xsd:complexType>
        <xsd:sequence>
          <xsd:element name="documentManagement">
            <xsd:complexType>
              <xsd:all>
                <xsd:element ref="ns2:JOGG-jaar" minOccurs="0"/>
                <xsd:element ref="ns2:TaxCatchAll" minOccurs="0"/>
                <xsd:element ref="ns2:TaxCatchAllLabel" minOccurs="0"/>
                <xsd:element ref="ns2:p4a056119ead4f1ea867dc03e58db0de" minOccurs="0"/>
                <xsd:element ref="ns2:h4329a109cea4116bcf4577111e7e7db" minOccurs="0"/>
                <xsd:element ref="ns2:SharedWithUsers" minOccurs="0"/>
                <xsd:element ref="ns2:SharedWithDetails" minOccurs="0"/>
                <xsd:element ref="ns2: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353c81-8b55-43bd-94c7-97be93bdb9d6" elementFormDefault="qualified">
    <xsd:import namespace="http://schemas.microsoft.com/office/2006/documentManagement/types"/>
    <xsd:import namespace="http://schemas.microsoft.com/office/infopath/2007/PartnerControls"/>
    <xsd:element name="JOGG-jaar" ma:index="5" nillable="true" ma:displayName="JOGG-jaar" ma:format="Dropdown" ma:internalName="JOGG_x002d_ja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restriction>
      </xsd:simpleType>
    </xsd:element>
    <xsd:element name="TaxCatchAll" ma:index="7" nillable="true" ma:displayName="Taxonomy Catch All Column" ma:description="" ma:hidden="true" ma:list="{1b7c5680-7d6c-46f2-9cbe-ba21f2e45e17}" ma:internalName="TaxCatchAll" ma:showField="CatchAllData" ma:web="1c353c81-8b55-43bd-94c7-97be93bdb9d6">
      <xsd:complexType>
        <xsd:complexContent>
          <xsd:extension base="dms:MultiChoiceLookup">
            <xsd:sequence>
              <xsd:element name="Value" type="dms:Lookup" maxOccurs="unbounded" minOccurs="0" nillable="true"/>
            </xsd:sequence>
          </xsd:extension>
        </xsd:complexContent>
      </xsd:complexType>
    </xsd:element>
    <xsd:element name="TaxCatchAllLabel" ma:index="8" nillable="true" ma:displayName="Taxonomy Catch All Column1" ma:description="" ma:hidden="true" ma:list="{1b7c5680-7d6c-46f2-9cbe-ba21f2e45e17}" ma:internalName="TaxCatchAllLabel" ma:readOnly="true" ma:showField="CatchAllDataLabel" ma:web="1c353c81-8b55-43bd-94c7-97be93bdb9d6">
      <xsd:complexType>
        <xsd:complexContent>
          <xsd:extension base="dms:MultiChoiceLookup">
            <xsd:sequence>
              <xsd:element name="Value" type="dms:Lookup" maxOccurs="unbounded" minOccurs="0" nillable="true"/>
            </xsd:sequence>
          </xsd:extension>
        </xsd:complexContent>
      </xsd:complexType>
    </xsd:element>
    <xsd:element name="p4a056119ead4f1ea867dc03e58db0de" ma:index="9" nillable="true" ma:taxonomy="true" ma:internalName="p4a056119ead4f1ea867dc03e58db0de" ma:taxonomyFieldName="JOGG_x002d_programma" ma:displayName="JOGG-programma" ma:readOnly="false" ma:default="" ma:fieldId="{94a05611-9ead-4f1e-a867-dc03e58db0de}" ma:sspId="d5e7bb2a-567a-4127-a16e-7d25c9651b0e" ma:termSetId="ed1c9c33-860d-49c2-85e3-22154253f51f" ma:anchorId="00000000-0000-0000-0000-000000000000" ma:open="true" ma:isKeyword="false">
      <xsd:complexType>
        <xsd:sequence>
          <xsd:element ref="pc:Terms" minOccurs="0" maxOccurs="1"/>
        </xsd:sequence>
      </xsd:complexType>
    </xsd:element>
    <xsd:element name="h4329a109cea4116bcf4577111e7e7db" ma:index="13" nillable="true" ma:taxonomy="true" ma:internalName="h4329a109cea4116bcf4577111e7e7db" ma:taxonomyFieldName="JOGG_x002d_kenmerk" ma:displayName="JOGG-aanpak" ma:readOnly="false" ma:default="" ma:fieldId="{14329a10-9cea-4116-bcf4-577111e7e7db}" ma:sspId="d5e7bb2a-567a-4127-a16e-7d25c9651b0e" ma:termSetId="919a7460-8d0d-459a-8fc5-5a901682418b" ma:anchorId="00000000-0000-0000-0000-000000000000" ma:open="true" ma:isKeyword="false">
      <xsd:complexType>
        <xsd:sequence>
          <xsd:element ref="pc:Terms" minOccurs="0" maxOccurs="1"/>
        </xsd:sequence>
      </xsd:complexType>
    </xsd:element>
    <xsd:element name="SharedWithUsers" ma:index="15"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description="" ma:internalName="SharedWithDetails" ma:readOnly="true">
      <xsd:simpleType>
        <xsd:restriction base="dms:Note">
          <xsd:maxLength value="255"/>
        </xsd:restriction>
      </xsd:simpleType>
    </xsd:element>
    <xsd:element name="TaxKeywordTaxHTField" ma:index="17" nillable="true" ma:taxonomy="true" ma:internalName="TaxKeywordTaxHTField" ma:taxonomyFieldName="TaxKeyword" ma:displayName="JOGG-label" ma:fieldId="{23f27201-bee3-471e-b2e7-b64fd8b7ca38}" ma:taxonomyMulti="true" ma:sspId="d5e7bb2a-567a-4127-a16e-7d25c9651b0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h4329a109cea4116bcf4577111e7e7db xmlns="1c353c81-8b55-43bd-94c7-97be93bdb9d6">
      <Terms xmlns="http://schemas.microsoft.com/office/infopath/2007/PartnerControls"/>
    </h4329a109cea4116bcf4577111e7e7db>
    <p4a056119ead4f1ea867dc03e58db0de xmlns="1c353c81-8b55-43bd-94c7-97be93bdb9d6">
      <Terms xmlns="http://schemas.microsoft.com/office/infopath/2007/PartnerControls">
        <TermInfo xmlns="http://schemas.microsoft.com/office/infopath/2007/PartnerControls">
          <TermName xmlns="http://schemas.microsoft.com/office/infopath/2007/PartnerControls">Communicatie</TermName>
          <TermId xmlns="http://schemas.microsoft.com/office/infopath/2007/PartnerControls">73471eec-cd18-4729-b345-f1945ef89a5d</TermId>
        </TermInfo>
      </Terms>
    </p4a056119ead4f1ea867dc03e58db0de>
    <TaxCatchAll xmlns="1c353c81-8b55-43bd-94c7-97be93bdb9d6">
      <Value>44</Value>
    </TaxCatchAll>
    <TaxKeywordTaxHTField xmlns="1c353c81-8b55-43bd-94c7-97be93bdb9d6">
      <Terms xmlns="http://schemas.microsoft.com/office/infopath/2007/PartnerControls"/>
    </TaxKeywordTaxHTField>
    <JOGG-jaar xmlns="1c353c81-8b55-43bd-94c7-97be93bdb9d6" xsi:nil="true"/>
  </documentManagement>
</p:properties>
</file>

<file path=customXml/itemProps1.xml><?xml version="1.0" encoding="utf-8"?>
<ds:datastoreItem xmlns:ds="http://schemas.openxmlformats.org/officeDocument/2006/customXml" ds:itemID="{ED2E549E-632A-4B60-8E73-9657BB7F9436}">
  <ds:schemaRefs>
    <ds:schemaRef ds:uri="http://schemas.microsoft.com/sharepoint/v3/contenttype/forms"/>
  </ds:schemaRefs>
</ds:datastoreItem>
</file>

<file path=customXml/itemProps2.xml><?xml version="1.0" encoding="utf-8"?>
<ds:datastoreItem xmlns:ds="http://schemas.openxmlformats.org/officeDocument/2006/customXml" ds:itemID="{7CE26BA8-CC61-411A-8937-46CA139A82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353c81-8b55-43bd-94c7-97be93bdb9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E1A397-DA43-43B8-8141-C8BDDF1863F7}">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1c353c81-8b55-43bd-94c7-97be93bdb9d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sjabloon-presentatie_564c9efc2078e</Template>
  <TotalTime>81</TotalTime>
  <Words>743</Words>
  <Application>Microsoft Office PowerPoint</Application>
  <PresentationFormat>Diavoorstelling (16:9)</PresentationFormat>
  <Paragraphs>47</Paragraphs>
  <Slides>19</Slides>
  <Notes>10</Notes>
  <HiddenSlides>0</HiddenSlides>
  <MMClips>0</MMClips>
  <ScaleCrop>false</ScaleCrop>
  <HeadingPairs>
    <vt:vector size="8" baseType="variant">
      <vt:variant>
        <vt:lpstr>Gebruikte lettertypen</vt:lpstr>
      </vt:variant>
      <vt:variant>
        <vt:i4>4</vt:i4>
      </vt:variant>
      <vt:variant>
        <vt:lpstr>Thema</vt:lpstr>
      </vt:variant>
      <vt:variant>
        <vt:i4>1</vt:i4>
      </vt:variant>
      <vt:variant>
        <vt:lpstr>Ingesloten OLE-bronprogramma's</vt:lpstr>
      </vt:variant>
      <vt:variant>
        <vt:i4>1</vt:i4>
      </vt:variant>
      <vt:variant>
        <vt:lpstr>Diatitels</vt:lpstr>
      </vt:variant>
      <vt:variant>
        <vt:i4>19</vt:i4>
      </vt:variant>
    </vt:vector>
  </HeadingPairs>
  <TitlesOfParts>
    <vt:vector size="25" baseType="lpstr">
      <vt:lpstr>Arial</vt:lpstr>
      <vt:lpstr>Calibri</vt:lpstr>
      <vt:lpstr>HouschkaAltBold</vt:lpstr>
      <vt:lpstr>HouschkaAltMedium</vt:lpstr>
      <vt:lpstr>Presentatie1</vt:lpstr>
      <vt:lpstr>Microsoft Excel 97-2003 Worksheet</vt:lpstr>
      <vt:lpstr>PowerPoint-presentatie</vt:lpstr>
      <vt:lpstr>Voorbeeldslides</vt:lpstr>
      <vt:lpstr>Filmpje De Levensweg</vt:lpstr>
      <vt:lpstr>Invloeden op het leren van kinderen (Marzano)</vt:lpstr>
      <vt:lpstr>Opvattingen ouders over opvoeden (Judy Mesman 2012)</vt:lpstr>
      <vt:lpstr>PowerPoint-presentatie</vt:lpstr>
      <vt:lpstr>PowerPoint-presentatie</vt:lpstr>
      <vt:lpstr>Professionals weten vaak wat goed voor de ouder is… </vt:lpstr>
      <vt:lpstr>PowerPoint-presentatie</vt:lpstr>
      <vt:lpstr>Zorgen dat we er geen schepje bovenop doen…</vt:lpstr>
      <vt:lpstr>Ouderpartnerschap</vt:lpstr>
      <vt:lpstr>Samen van start gaan </vt:lpstr>
      <vt:lpstr>Voor elkaar kiezen </vt:lpstr>
      <vt:lpstr>Samen gaan voor het kind</vt:lpstr>
      <vt:lpstr>Elkaar versterken</vt:lpstr>
      <vt:lpstr>Elkaar energie geven</vt:lpstr>
      <vt:lpstr>Wat betekent dit voor JOGG?</vt:lpstr>
      <vt:lpstr>PowerPoint-presentatie</vt:lpstr>
      <vt:lpstr>PowerPoint-presentatie</vt:lpstr>
    </vt:vector>
  </TitlesOfParts>
  <Company>Schuttelaar &amp; Partners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Claartje van Eijden</dc:creator>
  <cp:lastModifiedBy>Claartje van Eijden</cp:lastModifiedBy>
  <cp:revision>10</cp:revision>
  <dcterms:created xsi:type="dcterms:W3CDTF">2017-02-28T09:54:02Z</dcterms:created>
  <dcterms:modified xsi:type="dcterms:W3CDTF">2017-02-28T11:15:21Z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JOGG-kenmerk">
    <vt:lpwstr/>
  </property>
  <property fmtid="{D5CDD505-2E9C-101B-9397-08002B2CF9AE}" pid="4" name="ContentTypeId">
    <vt:lpwstr>0x010100F9D7FD09D8A2054C9AE9369CA385407A00CDDB12AE568BA14080992CDC55282F58</vt:lpwstr>
  </property>
  <property fmtid="{D5CDD505-2E9C-101B-9397-08002B2CF9AE}" pid="5" name="JOGG-programma">
    <vt:lpwstr>44;#Communicatie|73471eec-cd18-4729-b345-f1945ef89a5d</vt:lpwstr>
  </property>
</Properties>
</file>